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19"/>
  </p:notesMasterIdLst>
  <p:handoutMasterIdLst>
    <p:handoutMasterId r:id="rId20"/>
  </p:handout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2" d="100"/>
          <a:sy n="52" d="100"/>
        </p:scale>
        <p:origin x="12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6492B7-B07A-4FFE-B3DA-2B261C832075}"/>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E3F7FF-4872-4EC1-B66F-9FE18FDE8A1E}"/>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endParaRPr lang="en-US"/>
          </a:p>
        </p:txBody>
      </p:sp>
      <p:sp>
        <p:nvSpPr>
          <p:cNvPr id="4" name="Footer Placeholder 3">
            <a:extLst>
              <a:ext uri="{FF2B5EF4-FFF2-40B4-BE49-F238E27FC236}">
                <a16:creationId xmlns:a16="http://schemas.microsoft.com/office/drawing/2014/main" id="{02870C61-5A71-4A7C-8271-C074B715787C}"/>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1472849-ECCF-4707-A2B7-E9375A0A300C}"/>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6BEB7EA-C88D-41F3-82DB-899BFAD7502E}" type="slidenum">
              <a:rPr lang="en-US" smtClean="0"/>
              <a:t>‹#›</a:t>
            </a:fld>
            <a:endParaRPr lang="en-US"/>
          </a:p>
        </p:txBody>
      </p:sp>
    </p:spTree>
    <p:extLst>
      <p:ext uri="{BB962C8B-B14F-4D97-AF65-F5344CB8AC3E}">
        <p14:creationId xmlns:p14="http://schemas.microsoft.com/office/powerpoint/2010/main" val="297674085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endParaRPr lang="vi-VN"/>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B8365B7-88D8-48DF-910D-1E073A5B5570}" type="slidenum">
              <a:rPr lang="vi-VN" smtClean="0"/>
              <a:t>‹#›</a:t>
            </a:fld>
            <a:endParaRPr lang="vi-VN"/>
          </a:p>
        </p:txBody>
      </p:sp>
    </p:spTree>
    <p:extLst>
      <p:ext uri="{BB962C8B-B14F-4D97-AF65-F5344CB8AC3E}">
        <p14:creationId xmlns:p14="http://schemas.microsoft.com/office/powerpoint/2010/main" val="20218462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EF7729-7379-44FA-8E27-8D11A4FE53A0}"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315209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3D2E17-6DB2-4F5E-96D4-45D850A147DF}"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247625006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3D2E17-6DB2-4F5E-96D4-45D850A147DF}"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E2BEE7-D632-4AF2-9AAE-FC7D1CE02C61}" type="slidenum">
              <a:rPr lang="vi-VN" smtClean="0"/>
              <a:t>‹#›</a:t>
            </a:fld>
            <a:endParaRPr lang="vi-V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74703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3D2E17-6DB2-4F5E-96D4-45D850A147DF}"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2940581249"/>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3D2E17-6DB2-4F5E-96D4-45D850A147DF}"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E2BEE7-D632-4AF2-9AAE-FC7D1CE02C61}" type="slidenum">
              <a:rPr lang="vi-VN" smtClean="0"/>
              <a:t>‹#›</a:t>
            </a:fld>
            <a:endParaRPr lang="vi-V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347763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3D2E17-6DB2-4F5E-96D4-45D850A147DF}"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818835303"/>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D0A26-610A-4E06-B6C0-CE2A8AD722C6}"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3173742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A29A92-8A46-42A6-B578-42192F276546}"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425481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29FC7A-F11E-4488-97BD-8A37F19A377B}"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274238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D84BF-D594-4B8C-A45C-07CF0390BDA9}" type="datetime1">
              <a:rPr lang="vi-VN" smtClean="0"/>
              <a:t>18/07/2019</a:t>
            </a:fld>
            <a:endParaRPr lang="vi-VN"/>
          </a:p>
        </p:txBody>
      </p:sp>
      <p:sp>
        <p:nvSpPr>
          <p:cNvPr id="5" name="Footer Placeholder 4"/>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408449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E2D884-F776-492F-B11E-2679AD096B1E}"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129285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146B05-2EA1-4C0C-98BF-0223B893D943}" type="datetime1">
              <a:rPr lang="vi-VN" smtClean="0"/>
              <a:t>18/07/2019</a:t>
            </a:fld>
            <a:endParaRPr lang="vi-VN"/>
          </a:p>
        </p:txBody>
      </p:sp>
      <p:sp>
        <p:nvSpPr>
          <p:cNvPr id="8" name="Footer Placeholder 7"/>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357526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800BFF-0119-4D86-AD13-6FD548AA9526}" type="datetime1">
              <a:rPr lang="vi-VN" smtClean="0"/>
              <a:t>18/07/2019</a:t>
            </a:fld>
            <a:endParaRPr lang="vi-VN"/>
          </a:p>
        </p:txBody>
      </p:sp>
      <p:sp>
        <p:nvSpPr>
          <p:cNvPr id="4" name="Footer Placeholder 3"/>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199604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A5416-5BBA-4D45-BE47-691AD5EB7346}" type="datetime1">
              <a:rPr lang="vi-VN" smtClean="0"/>
              <a:t>18/07/2019</a:t>
            </a:fld>
            <a:endParaRPr lang="vi-VN"/>
          </a:p>
        </p:txBody>
      </p:sp>
      <p:sp>
        <p:nvSpPr>
          <p:cNvPr id="3" name="Footer Placeholder 2"/>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388761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204EF6-0270-479A-A186-7E14D88BD785}"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274819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576A4E-4A8A-4B56-9255-81A7A9BFDC3E}" type="datetime1">
              <a:rPr lang="vi-VN" smtClean="0"/>
              <a:t>18/07/2019</a:t>
            </a:fld>
            <a:endParaRPr lang="vi-VN"/>
          </a:p>
        </p:txBody>
      </p:sp>
      <p:sp>
        <p:nvSpPr>
          <p:cNvPr id="6" name="Footer Placeholder 5"/>
          <p:cNvSpPr>
            <a:spLocks noGrp="1"/>
          </p:cNvSpPr>
          <p:nvPr>
            <p:ph type="ftr" sz="quarter" idx="11"/>
          </p:nvPr>
        </p:nvSpPr>
        <p:spPr/>
        <p:txBody>
          <a:bodyPr/>
          <a:lstStyle/>
          <a:p>
            <a:r>
              <a:rPr lang="vi-VN"/>
              <a:t> Hội nghị tập huấn công tác thanh tra, kiểm tra lĩnh vực thông tin và truyền thông năm 2019</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EE2BEE7-D632-4AF2-9AAE-FC7D1CE02C61}" type="slidenum">
              <a:rPr lang="vi-VN" smtClean="0"/>
              <a:t>‹#›</a:t>
            </a:fld>
            <a:endParaRPr lang="vi-VN"/>
          </a:p>
        </p:txBody>
      </p:sp>
    </p:spTree>
    <p:extLst>
      <p:ext uri="{BB962C8B-B14F-4D97-AF65-F5344CB8AC3E}">
        <p14:creationId xmlns:p14="http://schemas.microsoft.com/office/powerpoint/2010/main" val="283338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73D2E17-6DB2-4F5E-96D4-45D850A147DF}" type="datetime1">
              <a:rPr lang="vi-VN" smtClean="0"/>
              <a:t>18/07/2019</a:t>
            </a:fld>
            <a:endParaRPr lang="vi-VN"/>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vi-VN"/>
              <a:t> Hội nghị tập huấn công tác thanh tra, kiểm tra lĩnh vực thông tin và truyền thông năm 2019</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EE2BEE7-D632-4AF2-9AAE-FC7D1CE02C61}" type="slidenum">
              <a:rPr lang="vi-VN" smtClean="0"/>
              <a:t>‹#›</a:t>
            </a:fld>
            <a:endParaRPr lang="vi-VN"/>
          </a:p>
        </p:txBody>
      </p:sp>
    </p:spTree>
    <p:extLst>
      <p:ext uri="{BB962C8B-B14F-4D97-AF65-F5344CB8AC3E}">
        <p14:creationId xmlns:p14="http://schemas.microsoft.com/office/powerpoint/2010/main" val="2391413231"/>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huvienphapluat.vn/van-ban/bo-may-hanh-chinh/nghi-dinh-81-2013-nd-cp-huong-dan-va-bien-phap-thi-hanh-luat-xu-ly-vi-pham-hanh-chinh-202111.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huvienphapluat.vn/van-ban/bo-may-hanh-chinh/nghi-dinh-81-2013-nd-cp-huong-dan-va-bien-phap-thi-hanh-luat-xu-ly-vi-pham-hanh-chinh-202111.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huvienphapluat.vn/van-ban/van-hoa-xa-hoi/nghi-dinh-60-2014-nd-cp-hoat-dong-in-236135.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huvienphapluat.vn/van-ban/van-hoa-xa-hoi/nghi-dinh-60-2014-nd-cp-hoat-dong-in-236135.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029BC8-BCFA-4EF8-AB29-A540E30A6FEE}"/>
              </a:ext>
            </a:extLst>
          </p:cNvPr>
          <p:cNvSpPr>
            <a:spLocks noGrp="1"/>
          </p:cNvSpPr>
          <p:nvPr>
            <p:ph type="ftr" sz="quarter" idx="11"/>
          </p:nvPr>
        </p:nvSpPr>
        <p:spPr>
          <a:xfrm>
            <a:off x="2886312" y="6371784"/>
            <a:ext cx="5716488" cy="365125"/>
          </a:xfrm>
        </p:spPr>
        <p:txBody>
          <a:bodyPr/>
          <a:lstStyle/>
          <a:p>
            <a:r>
              <a:rPr lang="vi-VN"/>
              <a:t> Hội nghị tập huấn công tác thanh tra, kiểm tra lĩnh vực thông tin và truyền thông năm 2019</a:t>
            </a:r>
          </a:p>
        </p:txBody>
      </p:sp>
      <p:sp>
        <p:nvSpPr>
          <p:cNvPr id="5" name="Title 3">
            <a:extLst>
              <a:ext uri="{FF2B5EF4-FFF2-40B4-BE49-F238E27FC236}">
                <a16:creationId xmlns:a16="http://schemas.microsoft.com/office/drawing/2014/main" id="{73F22D0C-0F4C-4070-8D86-A24CC5E33C24}"/>
              </a:ext>
            </a:extLst>
          </p:cNvPr>
          <p:cNvSpPr txBox="1">
            <a:spLocks/>
          </p:cNvSpPr>
          <p:nvPr/>
        </p:nvSpPr>
        <p:spPr>
          <a:xfrm>
            <a:off x="589935" y="2218000"/>
            <a:ext cx="8519501" cy="2422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2800" b="1" dirty="0">
                <a:solidFill>
                  <a:srgbClr val="002060"/>
                </a:solidFill>
                <a:latin typeface="Times New Roman" panose="02020603050405020304" pitchFamily="18" charset="0"/>
                <a:cs typeface="Times New Roman" panose="02020603050405020304" pitchFamily="18" charset="0"/>
              </a:rPr>
              <a:t>TẬP HUẤN CÔNG TÁC THANH TRA, KIỂM TRA</a:t>
            </a:r>
            <a:br>
              <a:rPr lang="vi-VN" sz="2800" dirty="0">
                <a:solidFill>
                  <a:srgbClr val="002060"/>
                </a:solidFill>
                <a:latin typeface="Times New Roman" panose="02020603050405020304" pitchFamily="18" charset="0"/>
                <a:cs typeface="Times New Roman" panose="02020603050405020304" pitchFamily="18" charset="0"/>
              </a:rPr>
            </a:br>
            <a:r>
              <a:rPr lang="en-US" sz="2800" b="1" dirty="0">
                <a:solidFill>
                  <a:srgbClr val="002060"/>
                </a:solidFill>
                <a:latin typeface="Times New Roman" panose="02020603050405020304" pitchFamily="18" charset="0"/>
                <a:cs typeface="Times New Roman" panose="02020603050405020304" pitchFamily="18" charset="0"/>
              </a:rPr>
              <a:t>LĨNH VỰC THÔNG TIN VÀ TRUYỀN THÔNG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a:solidFill>
                  <a:srgbClr val="002060"/>
                </a:solidFill>
                <a:latin typeface="Times New Roman" panose="02020603050405020304" pitchFamily="18" charset="0"/>
                <a:cs typeface="Times New Roman" panose="02020603050405020304" pitchFamily="18" charset="0"/>
              </a:rPr>
              <a:t>NĂM 2019</a:t>
            </a:r>
            <a:br>
              <a:rPr lang="vi-VN" sz="2800" dirty="0">
                <a:solidFill>
                  <a:srgbClr val="002060"/>
                </a:solidFill>
                <a:latin typeface="Times New Roman" panose="02020603050405020304" pitchFamily="18" charset="0"/>
                <a:cs typeface="Times New Roman" panose="02020603050405020304" pitchFamily="18" charset="0"/>
              </a:rPr>
            </a:br>
            <a:r>
              <a:rPr lang="en-US" sz="2800" b="1" i="1" dirty="0">
                <a:solidFill>
                  <a:srgbClr val="002060"/>
                </a:solidFill>
                <a:latin typeface="Times New Roman" panose="02020603050405020304" pitchFamily="18" charset="0"/>
                <a:cs typeface="Times New Roman" panose="02020603050405020304" pitchFamily="18" charset="0"/>
              </a:rPr>
              <a:t> </a:t>
            </a:r>
            <a:endParaRPr lang="vi-VN" sz="2800" dirty="0">
              <a:solidFill>
                <a:srgbClr val="00206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0BB208DE-FD50-471B-A79A-1C8C617E6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8437" y="34971"/>
            <a:ext cx="2300999" cy="1882319"/>
          </a:xfrm>
          <a:prstGeom prst="rect">
            <a:avLst/>
          </a:prstGeom>
        </p:spPr>
      </p:pic>
    </p:spTree>
    <p:extLst>
      <p:ext uri="{BB962C8B-B14F-4D97-AF65-F5344CB8AC3E}">
        <p14:creationId xmlns:p14="http://schemas.microsoft.com/office/powerpoint/2010/main" val="121543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081046-684D-404A-805E-2E5FC166B8B7}"/>
              </a:ext>
            </a:extLst>
          </p:cNvPr>
          <p:cNvSpPr>
            <a:spLocks noGrp="1"/>
          </p:cNvSpPr>
          <p:nvPr>
            <p:ph idx="1"/>
          </p:nvPr>
        </p:nvSpPr>
        <p:spPr>
          <a:xfrm>
            <a:off x="1393370" y="357065"/>
            <a:ext cx="7532916" cy="6290477"/>
          </a:xfrm>
        </p:spPr>
        <p:txBody>
          <a:bodyPr>
            <a:noAutofit/>
          </a:bodyPr>
          <a:lstStyle/>
          <a:p>
            <a:pPr marL="0" indent="0" algn="just">
              <a:buNone/>
            </a:pPr>
            <a:r>
              <a:rPr lang="en-US" b="1" dirty="0">
                <a:solidFill>
                  <a:schemeClr val="accent5"/>
                </a:solidFill>
                <a:latin typeface="Times New Roman" panose="02020603050405020304" pitchFamily="18" charset="0"/>
                <a:cs typeface="Times New Roman" panose="02020603050405020304" pitchFamily="18" charset="0"/>
              </a:rPr>
              <a:t>4.  Về Công nghệ thông tin, thông tin điện tử</a:t>
            </a:r>
            <a:endParaRPr lang="vi-VN"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Hoạt động kiểm tra về công nghệ thông tin theo quy định về Luật Công nghệ thông tin năm 2016 và các văn bản hướng dẫn thi hành</a:t>
            </a:r>
            <a:r>
              <a:rPr lang="nl-NL"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lgn="just">
              <a:buNone/>
            </a:pPr>
            <a:r>
              <a:rPr lang="nl-NL" dirty="0">
                <a:latin typeface="Times New Roman" panose="02020603050405020304" pitchFamily="18" charset="0"/>
                <a:cs typeface="Times New Roman" panose="02020603050405020304" pitchFamily="18" charset="0"/>
              </a:rPr>
              <a:t>- Chế tài xử lý vi phạm hành chính quy định tại các điều, khoản tại Chương IV, Nghị định số 174/2013/NĐ-CP ngày 13/11/2013.</a:t>
            </a:r>
            <a:endParaRPr lang="vi-VN" dirty="0">
              <a:latin typeface="Times New Roman" panose="02020603050405020304" pitchFamily="18" charset="0"/>
              <a:cs typeface="Times New Roman" panose="02020603050405020304" pitchFamily="18" charset="0"/>
            </a:endParaRPr>
          </a:p>
          <a:p>
            <a:pPr marL="0" indent="0" algn="just">
              <a:buNone/>
            </a:pPr>
            <a:r>
              <a:rPr lang="nl-NL" dirty="0">
                <a:latin typeface="Times New Roman" panose="02020603050405020304" pitchFamily="18" charset="0"/>
                <a:cs typeface="Times New Roman" panose="02020603050405020304" pitchFamily="18" charset="0"/>
              </a:rPr>
              <a:t>- Hiện nay xuất hiện nhiều tổ chức, cá nhân thông qua các trang thông tin điện tử hoặc tài khoản mạng xã hội thông tin các nội dung ảnh hưởng xấu đến tổ chức, cá nhân (xúc phạm uy tín của tổ chức, danh dự, nhân phẩm, hình ảnh của cá nhân) có liên quan..... thì xử lý vi phạm theo quy định tại Điều 64, 66 Nghị định số 174/2013/NĐ-CP ngày 13/11/2013;</a:t>
            </a:r>
          </a:p>
          <a:p>
            <a:pPr marL="0" indent="0" algn="just">
              <a:buNone/>
            </a:pPr>
            <a:r>
              <a:rPr lang="en-US" dirty="0">
                <a:latin typeface="Times New Roman" panose="02020603050405020304" pitchFamily="18" charset="0"/>
                <a:cs typeface="Times New Roman" panose="02020603050405020304" pitchFamily="18" charset="0"/>
              </a:rPr>
              <a:t>- </a:t>
            </a:r>
            <a:r>
              <a:rPr lang="nl-NL" dirty="0">
                <a:latin typeface="Times New Roman" panose="02020603050405020304" pitchFamily="18" charset="0"/>
                <a:cs typeface="Times New Roman" panose="02020603050405020304" pitchFamily="18" charset="0"/>
              </a:rPr>
              <a:t>Tuy nhiên việc thanh tra, kiểm tra trong lĩnh vực này còn tồn tại nhiều khó khăn trong việc xác định địa chỉ, chủ sở hữu của Facebook, trang thông tin điện tử hoặc khi xác định được những người đưa thông tin trên Facebook đó nhưng họ chối bỏ hành vi của mình dẫn đến thiếu căn cứ để xử lý vi phạm; việc xác định hành vi để xử phạt vi phạm hành chính cần cân nhắc để phù hợp theo quy định của pháp luật; Phòng Văn hóa và Thông tin cấp huyện khi tham mưu giải quyết các vụ việc liên quan đến lĩnh vực này nên tham khảo ý kiến của Sở; hoặc vụ việc phức tạp, đối tượng có hành vi vi phạm hoạt động ngoài địa phương quản lý thì chuyển hồ sơ về Sở để xử lý theo quy định của pháp luật.</a:t>
            </a:r>
            <a:endParaRPr lang="vi-V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23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9DEA4-D9B6-4591-B2FA-D784887BF75A}"/>
              </a:ext>
            </a:extLst>
          </p:cNvPr>
          <p:cNvSpPr>
            <a:spLocks noGrp="1"/>
          </p:cNvSpPr>
          <p:nvPr>
            <p:ph idx="1"/>
          </p:nvPr>
        </p:nvSpPr>
        <p:spPr>
          <a:xfrm>
            <a:off x="1727200" y="972457"/>
            <a:ext cx="6788150" cy="4517515"/>
          </a:xfrm>
        </p:spPr>
        <p:txBody>
          <a:bodyPr>
            <a:normAutofit/>
          </a:bodyPr>
          <a:lstStyle/>
          <a:p>
            <a:pPr marL="0" indent="0" algn="just">
              <a:buNone/>
            </a:pPr>
            <a:r>
              <a:rPr lang="nl-NL" sz="2400" b="1" dirty="0">
                <a:solidFill>
                  <a:schemeClr val="accent5"/>
                </a:solidFill>
                <a:latin typeface="Times New Roman" panose="02020603050405020304" pitchFamily="18" charset="0"/>
                <a:cs typeface="Times New Roman" panose="02020603050405020304" pitchFamily="18" charset="0"/>
              </a:rPr>
              <a:t>5. Về Bưu chính, chuyển phát</a:t>
            </a:r>
            <a:endParaRPr lang="vi-VN" sz="24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Nội dung kiểm tra về bưu chính, chuyển pháp được thực hiện theo quy định tại Luật Bưu chính năm 2010, Nghị định số 47/2011/NĐ-CP ngày 17/6/2011 của Chính phủ quy định chi tiết thi hành một số nội dung của Luật Bưu chính và các văn bản hướng dẫn thi hành.</a:t>
            </a:r>
            <a:endParaRPr lang="vi-VN" sz="2400"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Chế tài xử phạt vi phạm hành chính về lĩnh vực này được quy định tại các điều, khoản trong Chương II Nghị định số 174/2013/NĐ-CP ngày 13/11/2013.</a:t>
            </a:r>
            <a:endParaRPr lang="vi-VN" sz="24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EF809A8-1E6B-49CB-A474-24B14AA3196E}"/>
              </a:ext>
            </a:extLst>
          </p:cNvPr>
          <p:cNvSpPr>
            <a:spLocks noGrp="1"/>
          </p:cNvSpPr>
          <p:nvPr>
            <p:ph type="ftr" sz="quarter" idx="11"/>
          </p:nvPr>
        </p:nvSpPr>
        <p:spPr>
          <a:xfrm>
            <a:off x="3427512" y="6339009"/>
            <a:ext cx="5716488" cy="365125"/>
          </a:xfrm>
        </p:spPr>
        <p:txBody>
          <a:bodyPr/>
          <a:lstStyle/>
          <a:p>
            <a:r>
              <a:rPr lang="vi-VN"/>
              <a:t> Hội nghị tập huấn công tác thanh tra, kiểm tra lĩnh vực thông tin và truyền thông năm 2019</a:t>
            </a:r>
          </a:p>
        </p:txBody>
      </p:sp>
    </p:spTree>
    <p:extLst>
      <p:ext uri="{BB962C8B-B14F-4D97-AF65-F5344CB8AC3E}">
        <p14:creationId xmlns:p14="http://schemas.microsoft.com/office/powerpoint/2010/main" val="1782769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235D3-1FDF-4643-8F94-1897F6D4D684}"/>
              </a:ext>
            </a:extLst>
          </p:cNvPr>
          <p:cNvSpPr>
            <a:spLocks noGrp="1"/>
          </p:cNvSpPr>
          <p:nvPr>
            <p:ph idx="1"/>
          </p:nvPr>
        </p:nvSpPr>
        <p:spPr>
          <a:xfrm>
            <a:off x="1942414" y="510269"/>
            <a:ext cx="7012900" cy="6166302"/>
          </a:xfrm>
        </p:spPr>
        <p:txBody>
          <a:bodyPr>
            <a:normAutofit/>
          </a:bodyPr>
          <a:lstStyle/>
          <a:p>
            <a:pPr marL="0" indent="0" algn="just">
              <a:buNone/>
            </a:pPr>
            <a:r>
              <a:rPr lang="nl-NL" sz="2000" b="1" dirty="0">
                <a:solidFill>
                  <a:schemeClr val="accent5"/>
                </a:solidFill>
                <a:latin typeface="Times New Roman" panose="02020603050405020304" pitchFamily="18" charset="0"/>
                <a:cs typeface="Times New Roman" panose="02020603050405020304" pitchFamily="18" charset="0"/>
              </a:rPr>
              <a:t>6. Về Báo chí, truyền thanh – truyền hình</a:t>
            </a:r>
            <a:endParaRPr lang="vi-VN" sz="20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2000" dirty="0">
                <a:latin typeface="Times New Roman" panose="02020603050405020304" pitchFamily="18" charset="0"/>
                <a:cs typeface="Times New Roman" panose="02020603050405020304" pitchFamily="18" charset="0"/>
              </a:rPr>
              <a:t>- Nội dung kiểm tra về báo chí, truyền thanh – truyền hình được thực hiện theo quy định tại Luật Báo chí ngày 05 tháng 4 năm 2016 và Nghị định số 06/2016/NĐ-CP ngày 18/01/2016 của Chính phủ về quản lý, cung cấp và sử dụng dịch vụ phát thanh, truyền hình;</a:t>
            </a:r>
            <a:endParaRPr lang="vi-VN" sz="2000" dirty="0">
              <a:latin typeface="Times New Roman" panose="02020603050405020304" pitchFamily="18" charset="0"/>
              <a:cs typeface="Times New Roman" panose="02020603050405020304" pitchFamily="18" charset="0"/>
            </a:endParaRPr>
          </a:p>
          <a:p>
            <a:pPr marL="0" indent="0" algn="just">
              <a:buNone/>
            </a:pPr>
            <a:r>
              <a:rPr lang="nl-NL" sz="2000" dirty="0">
                <a:latin typeface="Times New Roman" panose="02020603050405020304" pitchFamily="18" charset="0"/>
                <a:cs typeface="Times New Roman" panose="02020603050405020304" pitchFamily="18" charset="0"/>
              </a:rPr>
              <a:t>- Chế tài xử phạt quy định tại Nghị định số 159/2013/NĐ-CP của Chính phủ.</a:t>
            </a:r>
            <a:endParaRPr lang="vi-VN" sz="2000" dirty="0">
              <a:latin typeface="Times New Roman" panose="02020603050405020304" pitchFamily="18" charset="0"/>
              <a:cs typeface="Times New Roman" panose="02020603050405020304" pitchFamily="18" charset="0"/>
            </a:endParaRPr>
          </a:p>
          <a:p>
            <a:pPr marL="0" indent="0" algn="just">
              <a:buNone/>
            </a:pPr>
            <a:r>
              <a:rPr lang="nl-NL" sz="2000" b="1" dirty="0">
                <a:latin typeface="Times New Roman" panose="02020603050405020304" pitchFamily="18" charset="0"/>
                <a:cs typeface="Times New Roman" panose="02020603050405020304" pitchFamily="18" charset="0"/>
              </a:rPr>
              <a:t>Lưu ý: </a:t>
            </a:r>
            <a:r>
              <a:rPr lang="nl-NL" sz="2000" dirty="0">
                <a:latin typeface="Times New Roman" panose="02020603050405020304" pitchFamily="18" charset="0"/>
                <a:cs typeface="Times New Roman" panose="02020603050405020304" pitchFamily="18" charset="0"/>
              </a:rPr>
              <a:t>Theo quy định của Luật Báo chí năm 2016 thì thẩm quyền quản lý nhà nước về báo chí tại địa phương thuộc UBND cấp tỉnh; đối với UBND cấp huyện Luật Báo chí không quy định thẩm quyền QLNN về báo chí hoặc chưa có văn bản hướng dẫn phân cấp quản lý nên hoạt động kiểm tra, xử lý vi phạm hành chính về báo chí của cấp huyện nên chờ văn bản hướng dẫn thi hành. </a:t>
            </a:r>
          </a:p>
          <a:p>
            <a:pPr marL="0" indent="0" algn="just">
              <a:buNone/>
            </a:pPr>
            <a:r>
              <a:rPr lang="nl-NL" sz="2000" dirty="0">
                <a:latin typeface="Times New Roman" panose="02020603050405020304" pitchFamily="18" charset="0"/>
                <a:cs typeface="Times New Roman" panose="02020603050405020304" pitchFamily="18" charset="0"/>
              </a:rPr>
              <a:t>Trường hợp tại địa bàn cấp huyện phát sinh đơn thư khiếu nại, tố cáo về việc thông tin trên báo chí thì nên tham khảo ý kiến hoặc chuyển hồ sơ về Sở Thông tin và Truyền thông để xem xét, xử lý.</a:t>
            </a:r>
            <a:endParaRPr lang="vi-VN" sz="2000" dirty="0">
              <a:latin typeface="Times New Roman" panose="02020603050405020304" pitchFamily="18" charset="0"/>
              <a:cs typeface="Times New Roman" panose="02020603050405020304" pitchFamily="18" charset="0"/>
            </a:endParaRPr>
          </a:p>
          <a:p>
            <a:pPr marL="0" indent="0" algn="just">
              <a:buNone/>
            </a:pPr>
            <a:endParaRPr lang="vi-V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76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11EF7B-3F0F-4D8E-8920-D205056A33F0}"/>
              </a:ext>
            </a:extLst>
          </p:cNvPr>
          <p:cNvSpPr>
            <a:spLocks noGrp="1"/>
          </p:cNvSpPr>
          <p:nvPr>
            <p:ph idx="1"/>
          </p:nvPr>
        </p:nvSpPr>
        <p:spPr>
          <a:xfrm>
            <a:off x="1669143" y="232230"/>
            <a:ext cx="7257143" cy="6415314"/>
          </a:xfrm>
        </p:spPr>
        <p:txBody>
          <a:bodyPr>
            <a:normAutofit fontScale="92500" lnSpcReduction="10000"/>
          </a:bodyPr>
          <a:lstStyle/>
          <a:p>
            <a:pPr marL="0" indent="0" algn="just">
              <a:buNone/>
            </a:pPr>
            <a:r>
              <a:rPr lang="nl-NL" sz="2400" b="1" dirty="0">
                <a:solidFill>
                  <a:schemeClr val="accent5"/>
                </a:solidFill>
                <a:latin typeface="Times New Roman" panose="02020603050405020304" pitchFamily="18" charset="0"/>
                <a:cs typeface="Times New Roman" panose="02020603050405020304" pitchFamily="18" charset="0"/>
              </a:rPr>
              <a:t>7. Về Tần số vô tuyến điện</a:t>
            </a:r>
            <a:endParaRPr lang="vi-VN" sz="24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Nội dung kiểm tra về tần số vô tuyến điện được thực hiện theo các quy định tại Luật Tần số vô tuyến điện 2009;</a:t>
            </a:r>
            <a:endParaRPr lang="vi-VN" sz="2400"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Chế tài xử phạt vi phạm hành chính quy định tại: Chương 5 Nghị định số 174/2013/NĐ-CP.</a:t>
            </a:r>
            <a:endParaRPr lang="vi-VN" sz="2400" dirty="0">
              <a:latin typeface="Times New Roman" panose="02020603050405020304" pitchFamily="18" charset="0"/>
              <a:cs typeface="Times New Roman" panose="02020603050405020304" pitchFamily="18" charset="0"/>
            </a:endParaRPr>
          </a:p>
          <a:p>
            <a:pPr marL="0" indent="0" algn="just">
              <a:buNone/>
            </a:pPr>
            <a:r>
              <a:rPr lang="nl-NL" sz="2400" b="1" i="1" dirty="0">
                <a:latin typeface="Times New Roman" panose="02020603050405020304" pitchFamily="18" charset="0"/>
                <a:cs typeface="Times New Roman" panose="02020603050405020304" pitchFamily="18" charset="0"/>
              </a:rPr>
              <a:t>* Chú ý</a:t>
            </a:r>
            <a:r>
              <a:rPr lang="nl-NL" sz="2400" dirty="0">
                <a:latin typeface="Times New Roman" panose="02020603050405020304" pitchFamily="18" charset="0"/>
                <a:cs typeface="Times New Roman" panose="02020603050405020304" pitchFamily="18" charset="0"/>
              </a:rPr>
              <a:t>: Theo quy định tại Điều 5 Thông tư liên tịch số 06/2016/TTLT-BTTTT-BNV ngày 10 tháng 3 năm 2016 của liên Bộ Thông tin và Truyền thông và Bộ Nội vụ về việc hướng dẫn chức năng, nhiệm vụ, quyền hạn và cơ cấu tổ chức của Sở Thông tin và Truyền thông thuộc Ủy ban nhân dân tỉnh, thành phố trực thuộc Trung ương; Phòng Văn hóa và Thông tin thuộc Ủy ban nhân dân huyện, quận, thị xã, thành phố và các văn bản quy định về cơ quan chuyên môn cấp huyện thì Phòng Văn hóa và Thông tin cấp huyện không chức năng tham mưu, giúp Ủy ban nhân dân cấp huyện thực hiện quản lý nhà nước về lĩnh v</a:t>
            </a:r>
            <a:r>
              <a:rPr lang="en-US" sz="2400" dirty="0">
                <a:latin typeface="Times New Roman" panose="02020603050405020304" pitchFamily="18" charset="0"/>
                <a:cs typeface="Times New Roman" panose="02020603050405020304" pitchFamily="18" charset="0"/>
              </a:rPr>
              <a:t>ực tần số vô tuyến điện</a:t>
            </a:r>
            <a:r>
              <a:rPr lang="nl-NL" sz="2400" dirty="0">
                <a:latin typeface="Times New Roman" panose="02020603050405020304" pitchFamily="18" charset="0"/>
                <a:cs typeface="Times New Roman" panose="02020603050405020304" pitchFamily="18" charset="0"/>
              </a:rPr>
              <a:t>; trong quá trình thực thi nhiệm vụ, công vụ nếu phạt hiện đối tượng sử dụng tần số vi phạm pháp luật thì có thể báo cáo, phối hợp với Sở TT&amp;TT để kiểm tra, xử lý.</a:t>
            </a:r>
            <a:endParaRPr lang="vi-VN" sz="2400" dirty="0">
              <a:latin typeface="Times New Roman" panose="02020603050405020304" pitchFamily="18" charset="0"/>
              <a:cs typeface="Times New Roman" panose="02020603050405020304" pitchFamily="18" charset="0"/>
            </a:endParaRPr>
          </a:p>
          <a:p>
            <a:pPr marL="0" indent="0" algn="just">
              <a:buNone/>
            </a:pP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385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1528D5-B5AB-4777-966D-0A66C6E910C1}"/>
              </a:ext>
            </a:extLst>
          </p:cNvPr>
          <p:cNvSpPr>
            <a:spLocks noGrp="1"/>
          </p:cNvSpPr>
          <p:nvPr>
            <p:ph idx="1"/>
          </p:nvPr>
        </p:nvSpPr>
        <p:spPr>
          <a:xfrm>
            <a:off x="1451428" y="145143"/>
            <a:ext cx="7431315" cy="6458857"/>
          </a:xfrm>
        </p:spPr>
        <p:txBody>
          <a:bodyPr>
            <a:normAutofit fontScale="92500"/>
          </a:bodyPr>
          <a:lstStyle/>
          <a:p>
            <a:pPr marL="0" indent="0" algn="just">
              <a:buNone/>
            </a:pPr>
            <a:r>
              <a:rPr lang="nl-NL" sz="2400" b="1" dirty="0">
                <a:solidFill>
                  <a:schemeClr val="accent5"/>
                </a:solidFill>
                <a:latin typeface="Times New Roman" panose="02020603050405020304" pitchFamily="18" charset="0"/>
                <a:cs typeface="Times New Roman" panose="02020603050405020304" pitchFamily="18" charset="0"/>
              </a:rPr>
              <a:t>8. Chế độ thông tin báo cáo, chấp hành yêu cầu kiểm tra</a:t>
            </a:r>
            <a:endParaRPr lang="vi-VN" sz="24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Đối với chế độ, thông tin báo cáo: Nội dung kiểm tra và chế tài xử lý vi phạm tùy vào lĩnh vực mà áp dụng vào Điều 94 Nghị định 174/2013/NĐ-CP và Điều 30 Nghị định 159/2013/NĐ-CP và một số quy định tại các văn bản pháp luật khác có liên quan. </a:t>
            </a:r>
            <a:r>
              <a:rPr lang="nl-NL" sz="2400" b="1" i="1" dirty="0">
                <a:latin typeface="Times New Roman" panose="02020603050405020304" pitchFamily="18" charset="0"/>
                <a:cs typeface="Times New Roman" panose="02020603050405020304" pitchFamily="18" charset="0"/>
              </a:rPr>
              <a:t>Lưu ý:</a:t>
            </a:r>
            <a:r>
              <a:rPr lang="nl-NL" sz="2400" dirty="0">
                <a:latin typeface="Times New Roman" panose="02020603050405020304" pitchFamily="18" charset="0"/>
                <a:cs typeface="Times New Roman" panose="02020603050405020304" pitchFamily="18" charset="0"/>
              </a:rPr>
              <a:t> Khi kiểm tra và xử lý vi phạm đối với hoạt động này phải làm rõ nội dung vi phạm: không báo cáo, báo cáo chậm theo văn bản yêu cầu nào …. Cân nhắc đối với các lý do khách quan hành vi chậm báo cáo.</a:t>
            </a:r>
            <a:r>
              <a:rPr lang="nl-NL" sz="2400" b="1" i="1" dirty="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Đối với hành vi không chấp hành yêu cầu kiểm tra, cản trở nhiệm vụ kiểm tra của cơ quan nhà nước có thẩm quyền thì áp dụng, thực hiện theo Điều 20 Nghị định số 167/2013/NĐ-CP ngày 12/11/2013 (đối với hành vi này thường xảy ra phổ biến, ví dụ: nghe thông tin có đoàn thanh tra, kiểm tra thì một số cơ sở, hộ kinh doanh đóng cửa …) hành vi vi phạm này trước đây được quy định vào các chương cuối của các Nghị định xử phạt của từng ngành, lĩnh vực, hiện nay Chính phủ đã quy định chung cho các ngành tại Nghị định này.</a:t>
            </a:r>
            <a:endParaRPr lang="vi-VN" sz="2400" dirty="0">
              <a:latin typeface="Times New Roman" panose="02020603050405020304" pitchFamily="18" charset="0"/>
              <a:cs typeface="Times New Roman" panose="02020603050405020304" pitchFamily="18" charset="0"/>
            </a:endParaRPr>
          </a:p>
          <a:p>
            <a:pPr algn="just"/>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493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D2A57E-B515-4463-AB12-FF04EEABE46D}"/>
              </a:ext>
            </a:extLst>
          </p:cNvPr>
          <p:cNvSpPr>
            <a:spLocks noGrp="1"/>
          </p:cNvSpPr>
          <p:nvPr>
            <p:ph idx="1"/>
          </p:nvPr>
        </p:nvSpPr>
        <p:spPr>
          <a:xfrm>
            <a:off x="1480456" y="357066"/>
            <a:ext cx="7431315" cy="6275963"/>
          </a:xfrm>
        </p:spPr>
        <p:txBody>
          <a:bodyPr>
            <a:normAutofit/>
          </a:bodyPr>
          <a:lstStyle/>
          <a:p>
            <a:pPr marL="0" indent="0" algn="just">
              <a:buNone/>
            </a:pPr>
            <a:r>
              <a:rPr lang="nl-NL" sz="2800" b="1" dirty="0">
                <a:solidFill>
                  <a:schemeClr val="accent5"/>
                </a:solidFill>
                <a:latin typeface="Times New Roman" panose="02020603050405020304" pitchFamily="18" charset="0"/>
                <a:cs typeface="Times New Roman" panose="02020603050405020304" pitchFamily="18" charset="0"/>
              </a:rPr>
              <a:t>9. Hệ thống biểu mẫu áp dụng trong hoạt động kiểm tra</a:t>
            </a:r>
            <a:endParaRPr lang="vi-VN" sz="28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2800" dirty="0">
                <a:latin typeface="Times New Roman" panose="02020603050405020304" pitchFamily="18" charset="0"/>
                <a:cs typeface="Times New Roman" panose="02020603050405020304" pitchFamily="18" charset="0"/>
              </a:rPr>
              <a:t>Hệ thống biểu mẫu văn bản trong hoạt động kiểm tra thực hiện theo Danh mục ban hành kèm theo: Nghị định số 81/2013/NĐ-CP ngày 19/7/2013 của Chính phủ quy định chi tiết một số điều và biện pháp thi hành Luật Xử lý vi phạm hành chính và Nghị định số 97/2017/NĐ-CP ngày 18/8/2017 của Chính phủ sửa đổi, bổ sung một số điều của Nghị định số </a:t>
            </a:r>
            <a:r>
              <a:rPr lang="nl-NL" sz="2800" dirty="0">
                <a:latin typeface="Times New Roman" panose="02020603050405020304" pitchFamily="18" charset="0"/>
                <a:cs typeface="Times New Roman" panose="02020603050405020304" pitchFamily="18" charset="0"/>
                <a:hlinkClick r:id="rId2" tooltip="Nghị định 81/2013/NĐ-CP"/>
              </a:rPr>
              <a:t>81/2013/NĐ-CP</a:t>
            </a:r>
            <a:r>
              <a:rPr lang="nl-NL" sz="2800" dirty="0">
                <a:latin typeface="Times New Roman" panose="02020603050405020304" pitchFamily="18" charset="0"/>
                <a:cs typeface="Times New Roman" panose="02020603050405020304" pitchFamily="18" charset="0"/>
              </a:rPr>
              <a:t> ngày 19 tháng 7 năm 2013 của Chính phủ quy định chi tiết một số điều và biện pháp thi hành Luật xử lý vi phạm hành chính. </a:t>
            </a:r>
            <a:endParaRPr lang="vi-VN" sz="4000" dirty="0"/>
          </a:p>
        </p:txBody>
      </p:sp>
    </p:spTree>
    <p:extLst>
      <p:ext uri="{BB962C8B-B14F-4D97-AF65-F5344CB8AC3E}">
        <p14:creationId xmlns:p14="http://schemas.microsoft.com/office/powerpoint/2010/main" val="149191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005AC-5AB7-4D19-9FC3-E44DE1A5F9CD}"/>
              </a:ext>
            </a:extLst>
          </p:cNvPr>
          <p:cNvSpPr>
            <a:spLocks noGrp="1"/>
          </p:cNvSpPr>
          <p:nvPr>
            <p:ph idx="1"/>
          </p:nvPr>
        </p:nvSpPr>
        <p:spPr>
          <a:xfrm>
            <a:off x="1553028" y="232229"/>
            <a:ext cx="7271658" cy="6429828"/>
          </a:xfrm>
        </p:spPr>
        <p:txBody>
          <a:bodyPr>
            <a:noAutofit/>
          </a:bodyPr>
          <a:lstStyle/>
          <a:p>
            <a:pPr marL="0" indent="0" algn="just">
              <a:buNone/>
            </a:pPr>
            <a:r>
              <a:rPr lang="nl-NL" sz="1600" b="1" dirty="0">
                <a:solidFill>
                  <a:schemeClr val="accent5"/>
                </a:solidFill>
                <a:latin typeface="Times New Roman" panose="02020603050405020304" pitchFamily="18" charset="0"/>
                <a:cs typeface="Times New Roman" panose="02020603050405020304" pitchFamily="18" charset="0"/>
              </a:rPr>
              <a:t>10. Một số lưu ý, chú ý trong hoạt động thanh tra, kiểm tra</a:t>
            </a:r>
            <a:endParaRPr lang="vi-VN" sz="16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nl-NL" sz="1600" b="1" dirty="0">
                <a:latin typeface="Times New Roman" panose="02020603050405020304" pitchFamily="18" charset="0"/>
                <a:cs typeface="Times New Roman" panose="02020603050405020304" pitchFamily="18" charset="0"/>
              </a:rPr>
              <a:t>- Về phân loại đối tượng xử phạt vi phạm hành chính:</a:t>
            </a:r>
            <a:r>
              <a:rPr lang="en-US" sz="1600" b="1" dirty="0">
                <a:latin typeface="Times New Roman" panose="02020603050405020304" pitchFamily="18" charset="0"/>
                <a:cs typeface="Times New Roman" panose="02020603050405020304" pitchFamily="18" charset="0"/>
              </a:rPr>
              <a:t> </a:t>
            </a:r>
            <a:r>
              <a:rPr lang="nl-NL" sz="1600" dirty="0">
                <a:latin typeface="Times New Roman" panose="02020603050405020304" pitchFamily="18" charset="0"/>
                <a:cs typeface="Times New Roman" panose="02020603050405020304" pitchFamily="18" charset="0"/>
              </a:rPr>
              <a:t>Nghị định số 97/2017/NĐ-CP ngày 18/8/2017 của Chính phủ sửa đổi, bổ sung một số điều của Nghị định số </a:t>
            </a:r>
            <a:r>
              <a:rPr lang="nl-NL" sz="1600" dirty="0">
                <a:latin typeface="Times New Roman" panose="02020603050405020304" pitchFamily="18" charset="0"/>
                <a:cs typeface="Times New Roman" panose="02020603050405020304" pitchFamily="18" charset="0"/>
                <a:hlinkClick r:id="rId2" tooltip="Nghị định 81/2013/NĐ-CP"/>
              </a:rPr>
              <a:t>81/2013/NĐ-CP</a:t>
            </a:r>
            <a:r>
              <a:rPr lang="nl-NL" sz="1600" dirty="0">
                <a:latin typeface="Times New Roman" panose="02020603050405020304" pitchFamily="18" charset="0"/>
                <a:cs typeface="Times New Roman" panose="02020603050405020304" pitchFamily="18" charset="0"/>
              </a:rPr>
              <a:t> ngày 19 tháng 7 năm 2013 của Chính phủ quy định chi tiết một số điều và biện pháp thi hành Luật xử lý vi phạm hành chính, quy định cụ thể phân loại về xử lý vi phạm hành chính đối với cá nhân, tổ chức; xử lý cơ quan nhà nước, cán bộ, công chức, viên chức ... khi thi hành nhiệm vụ mà vi phạm hành chính. Nghị định quy định x</a:t>
            </a:r>
            <a:r>
              <a:rPr lang="en-US" sz="1600" dirty="0">
                <a:latin typeface="Times New Roman" panose="02020603050405020304" pitchFamily="18" charset="0"/>
                <a:cs typeface="Times New Roman" panose="02020603050405020304" pitchFamily="18" charset="0"/>
              </a:rPr>
              <a:t>ử phạt vi phạm hành chính trong từng lĩnh vực quy định mức phạt tiền đối với tổ chức, cá nhân.</a:t>
            </a:r>
          </a:p>
          <a:p>
            <a:pPr marL="0" indent="0" algn="just">
              <a:buNone/>
            </a:pPr>
            <a:r>
              <a:rPr lang="en-US" sz="1600" b="1" dirty="0">
                <a:latin typeface="Times New Roman" panose="02020603050405020304" pitchFamily="18" charset="0"/>
                <a:cs typeface="Times New Roman" panose="02020603050405020304" pitchFamily="18" charset="0"/>
              </a:rPr>
              <a:t>- Phân loại mức phạt: </a:t>
            </a:r>
            <a:r>
              <a:rPr lang="nl-NL" sz="1600" dirty="0">
                <a:latin typeface="Times New Roman" panose="02020603050405020304" pitchFamily="18" charset="0"/>
                <a:cs typeface="Times New Roman" panose="02020603050405020304" pitchFamily="18" charset="0"/>
              </a:rPr>
              <a:t>Hiện nay chế tài xử phạt chủ yếu trong lĩnh vực thông tin và truyền thông được quy định tại Nghị định 159/2013/NĐ-CP và Nghị định 174/2013/NĐ-CP, nhưng hai Nghị định này xác định đối tượng có khác nhau, cụ thể:</a:t>
            </a:r>
            <a:endParaRPr lang="vi-VN" sz="1600" dirty="0">
              <a:latin typeface="Times New Roman" panose="02020603050405020304" pitchFamily="18" charset="0"/>
              <a:cs typeface="Times New Roman" panose="02020603050405020304" pitchFamily="18" charset="0"/>
            </a:endParaRPr>
          </a:p>
          <a:p>
            <a:pPr marL="0" indent="0" algn="just">
              <a:buNone/>
            </a:pPr>
            <a:r>
              <a:rPr lang="nl-NL" sz="1600" dirty="0">
                <a:latin typeface="Times New Roman" panose="02020603050405020304" pitchFamily="18" charset="0"/>
                <a:cs typeface="Times New Roman" panose="02020603050405020304" pitchFamily="18" charset="0"/>
              </a:rPr>
              <a:t>+ Tại Khoản 3 Điều 4 Nghị định 159/2013/NĐ-CP quy định: Thẩm quyền phạt tiền đối với các chức danh quy định tại Chương III Nghị định này là thẩm quyền áp dụng đối với cá nhân; đối với tổ chức băng hai lần thẩm quyền phạt đối với cá nhân;</a:t>
            </a:r>
            <a:endParaRPr lang="vi-VN" sz="1600" dirty="0">
              <a:latin typeface="Times New Roman" panose="02020603050405020304" pitchFamily="18" charset="0"/>
              <a:cs typeface="Times New Roman" panose="02020603050405020304" pitchFamily="18" charset="0"/>
            </a:endParaRPr>
          </a:p>
          <a:p>
            <a:pPr marL="0" indent="0" algn="just">
              <a:buNone/>
            </a:pPr>
            <a:r>
              <a:rPr lang="nl-NL" sz="1600" dirty="0">
                <a:latin typeface="Times New Roman" panose="02020603050405020304" pitchFamily="18" charset="0"/>
                <a:cs typeface="Times New Roman" panose="02020603050405020304" pitchFamily="18" charset="0"/>
              </a:rPr>
              <a:t>+ Tại Khoản 2 Điều 2 Nghị định 174/2013/NĐ-CP quy định: Thẩm quyền xử phạt vi phạm hành chính của các chức danh được quy định tại Chương VII của Nghị định này là thẩm quyền áp dụng đối với một hành vi vi phạm hành chính của tổ chức; trong trường hợp phạt tiền, thẩm quyền xử phạt đối với cá nhân bằng ½ lần thẩm quyền xử phạt đối với hành vi của tổ chức.</a:t>
            </a:r>
          </a:p>
          <a:p>
            <a:pPr marL="0" indent="0" algn="just">
              <a:buNone/>
            </a:pPr>
            <a:r>
              <a:rPr lang="nl-NL" sz="1600" dirty="0">
                <a:latin typeface="Times New Roman" panose="02020603050405020304" pitchFamily="18" charset="0"/>
                <a:cs typeface="Times New Roman" panose="02020603050405020304" pitchFamily="18" charset="0"/>
              </a:rPr>
              <a:t>+ Thẩm quyền x</a:t>
            </a:r>
            <a:r>
              <a:rPr lang="en-US" sz="1600" dirty="0">
                <a:latin typeface="Times New Roman" panose="02020603050405020304" pitchFamily="18" charset="0"/>
                <a:cs typeface="Times New Roman" panose="02020603050405020304" pitchFamily="18" charset="0"/>
              </a:rPr>
              <a:t>ử phạt của cấp huyện.</a:t>
            </a:r>
          </a:p>
          <a:p>
            <a:pPr marL="0" indent="0" algn="just">
              <a:buNone/>
            </a:pPr>
            <a:r>
              <a:rPr lang="en-US" sz="1600" dirty="0">
                <a:latin typeface="Times New Roman" panose="02020603050405020304" pitchFamily="18" charset="0"/>
                <a:cs typeface="Times New Roman" panose="02020603050405020304" pitchFamily="18" charset="0"/>
              </a:rPr>
              <a:t>+ Trình tự thủ tục xử lý vi phạm hành chính (lập Biên bản, thời hạn ra </a:t>
            </a:r>
            <a:r>
              <a:rPr lang="en-US" sz="1600" dirty="0" err="1">
                <a:latin typeface="Times New Roman" panose="02020603050405020304" pitchFamily="18" charset="0"/>
                <a:cs typeface="Times New Roman" panose="02020603050405020304" pitchFamily="18" charset="0"/>
              </a:rPr>
              <a:t>QĐ</a:t>
            </a:r>
            <a:r>
              <a:rPr lang="en-US" sz="1600" dirty="0">
                <a:latin typeface="Times New Roman" panose="02020603050405020304" pitchFamily="18" charset="0"/>
                <a:cs typeface="Times New Roman" panose="02020603050405020304" pitchFamily="18" charset="0"/>
              </a:rPr>
              <a:t>, thời hạn thi hành, c</a:t>
            </a:r>
            <a:r>
              <a:rPr lang="vi-VN" sz="1600" dirty="0">
                <a:latin typeface="Times New Roman" panose="02020603050405020304" pitchFamily="18" charset="0"/>
                <a:cs typeface="Times New Roman" panose="02020603050405020304" pitchFamily="18" charset="0"/>
              </a:rPr>
              <a:t>ưỡng chế....). Xem xét khả năng thi hành ......</a:t>
            </a:r>
          </a:p>
        </p:txBody>
      </p:sp>
    </p:spTree>
    <p:extLst>
      <p:ext uri="{BB962C8B-B14F-4D97-AF65-F5344CB8AC3E}">
        <p14:creationId xmlns:p14="http://schemas.microsoft.com/office/powerpoint/2010/main" val="421644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2F80FFBA-47C8-4C0E-86A2-91DE961FE4D9}"/>
              </a:ext>
            </a:extLst>
          </p:cNvPr>
          <p:cNvSpPr>
            <a:spLocks noGrp="1"/>
          </p:cNvSpPr>
          <p:nvPr>
            <p:ph idx="1"/>
          </p:nvPr>
        </p:nvSpPr>
        <p:spPr>
          <a:xfrm>
            <a:off x="2071920" y="1897038"/>
            <a:ext cx="7219439" cy="3777622"/>
          </a:xfrm>
        </p:spPr>
        <p:txBody>
          <a:bodyPr>
            <a:normAutofit fontScale="92500"/>
          </a:bodyPr>
          <a:lstStyle/>
          <a:p>
            <a:pPr marL="0" indent="0">
              <a:buNone/>
            </a:pPr>
            <a:endParaRPr lang="en-US">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a:p>
            <a:pPr marL="0" indent="0">
              <a:buNone/>
            </a:pPr>
            <a:r>
              <a:rPr lang="en-US" sz="2800" b="1">
                <a:latin typeface="Times New Roman" panose="02020603050405020304" pitchFamily="18" charset="0"/>
                <a:cs typeface="Times New Roman" panose="02020603050405020304" pitchFamily="18" charset="0"/>
              </a:rPr>
              <a:t>TRÂN TRỌNG CẢM </a:t>
            </a:r>
            <a:r>
              <a:rPr lang="vi-VN" sz="2800" b="1">
                <a:latin typeface="Times New Roman" panose="02020603050405020304" pitchFamily="18" charset="0"/>
                <a:cs typeface="Times New Roman" panose="02020603050405020304" pitchFamily="18" charset="0"/>
              </a:rPr>
              <a:t>Ơ</a:t>
            </a:r>
            <a:r>
              <a:rPr lang="en-US" sz="2800" b="1">
                <a:latin typeface="Times New Roman" panose="02020603050405020304" pitchFamily="18" charset="0"/>
                <a:cs typeface="Times New Roman" panose="02020603050405020304" pitchFamily="18" charset="0"/>
              </a:rPr>
              <a:t>N </a:t>
            </a:r>
          </a:p>
          <a:p>
            <a:pPr marL="0" indent="0">
              <a:buNone/>
            </a:pPr>
            <a:r>
              <a:rPr lang="en-US" sz="2800" b="1">
                <a:latin typeface="Times New Roman" panose="02020603050405020304" pitchFamily="18" charset="0"/>
                <a:cs typeface="Times New Roman" panose="02020603050405020304" pitchFamily="18" charset="0"/>
              </a:rPr>
              <a:t>CÁC ĐỒNG CHÍ ĐÃ QUAN TÂM, THEO DÕI !</a:t>
            </a:r>
          </a:p>
          <a:p>
            <a:pPr marL="0" indent="0">
              <a:buNone/>
            </a:pPr>
            <a:endParaRPr lang="en-US" b="1">
              <a:latin typeface="Times New Roman" panose="02020603050405020304" pitchFamily="18" charset="0"/>
              <a:cs typeface="Times New Roman" panose="02020603050405020304" pitchFamily="18" charset="0"/>
            </a:endParaRPr>
          </a:p>
          <a:p>
            <a:pPr marL="0" indent="0">
              <a:buNone/>
            </a:pPr>
            <a:endParaRPr lang="en-US" b="1">
              <a:latin typeface="Times New Roman" panose="02020603050405020304" pitchFamily="18" charset="0"/>
              <a:cs typeface="Times New Roman" panose="02020603050405020304" pitchFamily="18" charset="0"/>
            </a:endParaRPr>
          </a:p>
          <a:p>
            <a:pPr marL="0" indent="0">
              <a:buNone/>
            </a:pPr>
            <a:endParaRPr lang="en-US" b="1">
              <a:latin typeface="Times New Roman" panose="02020603050405020304" pitchFamily="18" charset="0"/>
              <a:cs typeface="Times New Roman" panose="02020603050405020304" pitchFamily="18" charset="0"/>
            </a:endParaRPr>
          </a:p>
          <a:p>
            <a:pPr marL="0" indent="0">
              <a:buNone/>
            </a:pPr>
            <a:endParaRPr lang="en-US" b="1">
              <a:latin typeface="Times New Roman" panose="02020603050405020304" pitchFamily="18" charset="0"/>
              <a:cs typeface="Times New Roman" panose="02020603050405020304" pitchFamily="18" charset="0"/>
            </a:endParaRPr>
          </a:p>
          <a:p>
            <a:pPr marL="0" indent="0">
              <a:buNone/>
            </a:pPr>
            <a:r>
              <a:rPr lang="en-US" b="1">
                <a:latin typeface="Times New Roman" panose="02020603050405020304" pitchFamily="18" charset="0"/>
                <a:cs typeface="Times New Roman" panose="02020603050405020304" pitchFamily="18" charset="0"/>
              </a:rPr>
              <a:t>THANH TRA SỞ THÔNG TIN VÀ TRUYỀN THÔNG  </a:t>
            </a:r>
            <a:endParaRPr lang="vi-VN" b="1">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F3383AE-DAFE-40F3-8773-DBE53D03E699}"/>
              </a:ext>
            </a:extLst>
          </p:cNvPr>
          <p:cNvSpPr>
            <a:spLocks noGrp="1"/>
          </p:cNvSpPr>
          <p:nvPr>
            <p:ph type="ftr" sz="quarter" idx="11"/>
          </p:nvPr>
        </p:nvSpPr>
        <p:spPr>
          <a:xfrm>
            <a:off x="3933484" y="6389039"/>
            <a:ext cx="5127112" cy="365125"/>
          </a:xfrm>
        </p:spPr>
        <p:txBody>
          <a:bodyPr>
            <a:normAutofit/>
          </a:bodyPr>
          <a:lstStyle/>
          <a:p>
            <a:pPr>
              <a:spcAft>
                <a:spcPts val="600"/>
              </a:spcAft>
            </a:pPr>
            <a:r>
              <a:rPr lang="vi-VN"/>
              <a:t> Hội nghị tập huấn công tác thanh tra, kiểm tra lĩnh vực thông tin và truyền thông năm 2019</a:t>
            </a:r>
          </a:p>
        </p:txBody>
      </p:sp>
    </p:spTree>
    <p:extLst>
      <p:ext uri="{BB962C8B-B14F-4D97-AF65-F5344CB8AC3E}">
        <p14:creationId xmlns:p14="http://schemas.microsoft.com/office/powerpoint/2010/main" val="315213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EE39-9302-43AE-8533-2CD8DD605BC1}"/>
              </a:ext>
            </a:extLst>
          </p:cNvPr>
          <p:cNvSpPr>
            <a:spLocks noGrp="1"/>
          </p:cNvSpPr>
          <p:nvPr>
            <p:ph type="title"/>
          </p:nvPr>
        </p:nvSpPr>
        <p:spPr>
          <a:xfrm>
            <a:off x="633357" y="1600199"/>
            <a:ext cx="2883566" cy="4297680"/>
          </a:xfrm>
        </p:spPr>
        <p:txBody>
          <a:bodyPr anchor="ctr">
            <a:normAutofit/>
          </a:bodyPr>
          <a:lstStyle/>
          <a:p>
            <a:r>
              <a:rPr lang="en-US" b="1">
                <a:latin typeface="Times New Roman" panose="02020603050405020304" pitchFamily="18" charset="0"/>
                <a:cs typeface="Times New Roman" panose="02020603050405020304" pitchFamily="18" charset="0"/>
              </a:rPr>
              <a:t>CÔNG TÁC BAN HÀNH KẾ HOẠCH KIỂM TRA</a:t>
            </a:r>
            <a:br>
              <a:rPr lang="vi-VN"/>
            </a:br>
            <a:endParaRPr lang="vi-VN"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C4EC698-6AD3-42D8-835D-B2988BD609B5}"/>
              </a:ext>
            </a:extLst>
          </p:cNvPr>
          <p:cNvSpPr>
            <a:spLocks noGrp="1"/>
          </p:cNvSpPr>
          <p:nvPr>
            <p:ph idx="1"/>
          </p:nvPr>
        </p:nvSpPr>
        <p:spPr>
          <a:xfrm>
            <a:off x="3693638" y="1164101"/>
            <a:ext cx="5014264" cy="4297680"/>
          </a:xfrm>
        </p:spPr>
        <p:txBody>
          <a:bodyPr anchor="ctr">
            <a:noAutofit/>
          </a:bodyPr>
          <a:lstStyle/>
          <a:p>
            <a:pPr marL="0" indent="0" algn="just">
              <a:lnSpc>
                <a:spcPct val="120000"/>
              </a:lnSpc>
              <a:buNone/>
            </a:pPr>
            <a:r>
              <a:rPr lang="en-US" sz="2600">
                <a:latin typeface="Times New Roman" panose="02020603050405020304" pitchFamily="18" charset="0"/>
                <a:cs typeface="Times New Roman" panose="02020603050405020304" pitchFamily="18" charset="0"/>
              </a:rPr>
              <a:t>Hằng năm, căn cứ vào chức năng, nhiệm vụ </a:t>
            </a:r>
            <a:r>
              <a:rPr lang="en-US" sz="2600" err="1">
                <a:latin typeface="Times New Roman" panose="02020603050405020304" pitchFamily="18" charset="0"/>
                <a:cs typeface="Times New Roman" panose="02020603050405020304" pitchFamily="18" charset="0"/>
              </a:rPr>
              <a:t>QLNN</a:t>
            </a:r>
            <a:r>
              <a:rPr lang="en-US" sz="2600">
                <a:latin typeface="Times New Roman" panose="02020603050405020304" pitchFamily="18" charset="0"/>
                <a:cs typeface="Times New Roman" panose="02020603050405020304" pitchFamily="18" charset="0"/>
              </a:rPr>
              <a:t> và tình hình thông tin và truyền thông tại địa bàn địa phương, Phòng Văn hóa và Thông tin cấp huyện phối hợp với các cơ quan chuyên môn thuộc </a:t>
            </a:r>
            <a:r>
              <a:rPr lang="en-US" sz="2600" err="1">
                <a:latin typeface="Times New Roman" panose="02020603050405020304" pitchFamily="18" charset="0"/>
                <a:cs typeface="Times New Roman" panose="02020603050405020304" pitchFamily="18" charset="0"/>
              </a:rPr>
              <a:t>UBND</a:t>
            </a:r>
            <a:r>
              <a:rPr lang="en-US" sz="2600">
                <a:latin typeface="Times New Roman" panose="02020603050405020304" pitchFamily="18" charset="0"/>
                <a:cs typeface="Times New Roman" panose="02020603050405020304" pitchFamily="18" charset="0"/>
              </a:rPr>
              <a:t> cấp huyện tham mưu </a:t>
            </a:r>
            <a:r>
              <a:rPr lang="en-US" sz="2600" err="1">
                <a:latin typeface="Times New Roman" panose="02020603050405020304" pitchFamily="18" charset="0"/>
                <a:cs typeface="Times New Roman" panose="02020603050405020304" pitchFamily="18" charset="0"/>
              </a:rPr>
              <a:t>UBND</a:t>
            </a:r>
            <a:r>
              <a:rPr lang="en-US" sz="2600">
                <a:latin typeface="Times New Roman" panose="02020603050405020304" pitchFamily="18" charset="0"/>
                <a:cs typeface="Times New Roman" panose="02020603050405020304" pitchFamily="18" charset="0"/>
              </a:rPr>
              <a:t> huyện ban hành Kế hoạch kiểm tra các lĩnh vực về </a:t>
            </a:r>
            <a:r>
              <a:rPr lang="en-US" sz="2600" err="1">
                <a:latin typeface="Times New Roman" panose="02020603050405020304" pitchFamily="18" charset="0"/>
                <a:cs typeface="Times New Roman" panose="02020603050405020304" pitchFamily="18" charset="0"/>
              </a:rPr>
              <a:t>TT&amp;TT</a:t>
            </a:r>
            <a:r>
              <a:rPr lang="en-US" sz="2600">
                <a:latin typeface="Times New Roman" panose="02020603050405020304" pitchFamily="18" charset="0"/>
                <a:cs typeface="Times New Roman" panose="02020603050405020304" pitchFamily="18" charset="0"/>
              </a:rPr>
              <a:t>, như: Internet, trò chơi điện tử, in, phát hành xuất bản phẩm, photocopy ….</a:t>
            </a:r>
          </a:p>
        </p:txBody>
      </p:sp>
      <p:sp>
        <p:nvSpPr>
          <p:cNvPr id="4" name="Footer Placeholder 3">
            <a:extLst>
              <a:ext uri="{FF2B5EF4-FFF2-40B4-BE49-F238E27FC236}">
                <a16:creationId xmlns:a16="http://schemas.microsoft.com/office/drawing/2014/main" id="{68EE872C-8F0F-4002-9FB5-06FA7CC638C5}"/>
              </a:ext>
            </a:extLst>
          </p:cNvPr>
          <p:cNvSpPr>
            <a:spLocks noGrp="1"/>
          </p:cNvSpPr>
          <p:nvPr>
            <p:ph type="ftr" sz="quarter" idx="11"/>
          </p:nvPr>
        </p:nvSpPr>
        <p:spPr>
          <a:xfrm>
            <a:off x="4881490" y="6449353"/>
            <a:ext cx="4142938" cy="303140"/>
          </a:xfrm>
        </p:spPr>
        <p:txBody>
          <a:bodyPr>
            <a:normAutofit/>
          </a:bodyPr>
          <a:lstStyle/>
          <a:p>
            <a:pPr>
              <a:lnSpc>
                <a:spcPct val="90000"/>
              </a:lnSpc>
              <a:spcAft>
                <a:spcPts val="600"/>
              </a:spcAft>
            </a:pPr>
            <a:r>
              <a:rPr lang="vi-VN" sz="700"/>
              <a:t> Hội nghị tập huấn công tác thanh tra, kiểm tra lĩnh vực thông tin và truyền thông năm 2019</a:t>
            </a:r>
          </a:p>
        </p:txBody>
      </p:sp>
    </p:spTree>
    <p:extLst>
      <p:ext uri="{BB962C8B-B14F-4D97-AF65-F5344CB8AC3E}">
        <p14:creationId xmlns:p14="http://schemas.microsoft.com/office/powerpoint/2010/main" val="415659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8D87-190F-46CF-ACBF-D089D9A5A4EA}"/>
              </a:ext>
            </a:extLst>
          </p:cNvPr>
          <p:cNvSpPr>
            <a:spLocks noGrp="1"/>
          </p:cNvSpPr>
          <p:nvPr>
            <p:ph type="title"/>
          </p:nvPr>
        </p:nvSpPr>
        <p:spPr>
          <a:xfrm>
            <a:off x="1109816" y="453647"/>
            <a:ext cx="7886700" cy="1130940"/>
          </a:xfrm>
        </p:spPr>
        <p:txBody>
          <a:bodyPr>
            <a:normAutofit fontScale="90000"/>
          </a:bodyPr>
          <a:lstStyle/>
          <a:p>
            <a:pPr algn="ctr"/>
            <a:r>
              <a:rPr lang="vi-VN" sz="2100" b="1" dirty="0">
                <a:solidFill>
                  <a:schemeClr val="accent5"/>
                </a:solidFill>
                <a:latin typeface="Times New Roman" panose="02020603050405020304" pitchFamily="18" charset="0"/>
                <a:cs typeface="Times New Roman" panose="02020603050405020304" pitchFamily="18" charset="0"/>
              </a:rPr>
              <a:t>I. CÁC VĂN BẢN PHÁP LUẬT QUY ĐỊNH VỀ THANH TRA, KIỂM TRA, XỬ LÝ VI PHẠM HÀNH CHÍNH CHỦ YẾU</a:t>
            </a:r>
            <a:br>
              <a:rPr lang="vi-VN" dirty="0">
                <a:latin typeface="Times New Roman" panose="02020603050405020304" pitchFamily="18" charset="0"/>
                <a:cs typeface="Times New Roman" panose="02020603050405020304" pitchFamily="18" charset="0"/>
              </a:rPr>
            </a:br>
            <a:endParaRPr lang="vi-V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1288F8-18C9-46D5-8A45-2AE07A6EA093}"/>
              </a:ext>
            </a:extLst>
          </p:cNvPr>
          <p:cNvSpPr>
            <a:spLocks noGrp="1"/>
          </p:cNvSpPr>
          <p:nvPr>
            <p:ph idx="1"/>
          </p:nvPr>
        </p:nvSpPr>
        <p:spPr>
          <a:xfrm>
            <a:off x="314325" y="1139484"/>
            <a:ext cx="8515350" cy="3866730"/>
          </a:xfrm>
        </p:spPr>
        <p:txBody>
          <a:bodyPr>
            <a:noAutofit/>
          </a:bodyPr>
          <a:lstStyle/>
          <a:p>
            <a:pPr marL="0" indent="0">
              <a:buNone/>
            </a:pPr>
            <a:r>
              <a:rPr lang="vi-VN" sz="1600" dirty="0">
                <a:latin typeface="Times New Roman" panose="02020603050405020304" pitchFamily="18" charset="0"/>
                <a:cs typeface="Times New Roman" panose="02020603050405020304" pitchFamily="18" charset="0"/>
              </a:rPr>
              <a:t>- Luật Thanh tra năm 2010 và các văn bản hướng dẫn thi hành;</a:t>
            </a:r>
          </a:p>
          <a:p>
            <a:pPr marL="0" indent="0" algn="just">
              <a:buNone/>
            </a:pPr>
            <a:r>
              <a:rPr lang="en-US" sz="1600" dirty="0">
                <a:latin typeface="Times New Roman" panose="02020603050405020304" pitchFamily="18" charset="0"/>
                <a:cs typeface="Times New Roman" panose="02020603050405020304" pitchFamily="18" charset="0"/>
              </a:rPr>
              <a:t>- Luật Xử lý vi phạm hành chính năm 2012</a:t>
            </a:r>
            <a:r>
              <a:rPr lang="vi-VN"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Nghị định số 81/2013/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19/7/2013 của Chính phủ quy định chi tiết một số điều và biện pháp thi hành Luật Xử lý vi phạm hành chính;</a:t>
            </a:r>
            <a:r>
              <a:rPr lang="vi-VN" sz="1600" dirty="0">
                <a:latin typeface="Times New Roman" panose="02020603050405020304" pitchFamily="18" charset="0"/>
                <a:cs typeface="Times New Roman" panose="02020603050405020304" pitchFamily="18" charset="0"/>
              </a:rPr>
              <a:t> Nghị định 97/2017/NĐ-CP ngày 18/8/2017 của Chính phủ sửa đổi bổ sung một số điều của Nghị định </a:t>
            </a:r>
            <a:r>
              <a:rPr lang="en-US" sz="1600" dirty="0">
                <a:latin typeface="Times New Roman" panose="02020603050405020304" pitchFamily="18" charset="0"/>
                <a:cs typeface="Times New Roman" panose="02020603050405020304" pitchFamily="18" charset="0"/>
              </a:rPr>
              <a:t>số 81/2013/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19/7/2013 của Chính phủ quy định chi tiết một số điều và biện pháp thi hành Luật Xử lý vi phạm hành chính</a:t>
            </a:r>
            <a:r>
              <a:rPr lang="vi-VN" sz="1600" dirty="0">
                <a:latin typeface="Times New Roman" panose="02020603050405020304" pitchFamily="18" charset="0"/>
                <a:cs typeface="Times New Roman" panose="02020603050405020304" pitchFamily="18" charset="0"/>
              </a:rPr>
              <a:t>;</a:t>
            </a:r>
          </a:p>
          <a:p>
            <a:pPr marL="0" indent="0" algn="just">
              <a:buNone/>
            </a:pPr>
            <a:r>
              <a:rPr lang="vi-VN" sz="1600" dirty="0">
                <a:latin typeface="Times New Roman" panose="02020603050405020304" pitchFamily="18" charset="0"/>
                <a:cs typeface="Times New Roman" panose="02020603050405020304" pitchFamily="18" charset="0"/>
              </a:rPr>
              <a:t>- Nghị định số 174/2013/NĐ-CP ngày 13/11/2013 của Chính phủ quy định xử phạt vi phạm hành chính trong lĩnh vực bưu chính, viễn thông, công nghệ thông tin và tần số vô tuyến điện;</a:t>
            </a:r>
          </a:p>
          <a:p>
            <a:pPr marL="0" indent="0" algn="just">
              <a:buNone/>
            </a:pPr>
            <a:r>
              <a:rPr lang="en-US" sz="1600" dirty="0">
                <a:latin typeface="Times New Roman" panose="02020603050405020304" pitchFamily="18" charset="0"/>
                <a:cs typeface="Times New Roman" panose="02020603050405020304" pitchFamily="18" charset="0"/>
              </a:rPr>
              <a:t>- Nghị định 159/2013/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12/11/2013 của Chính phủ quy định xử phạt vi phạm hành chính trong hoạt động báo chí, xuất bản;</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Nghị định 167/2013/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12/11/2013 của Chính phủ </a:t>
            </a:r>
            <a:r>
              <a:rPr lang="vi-VN" sz="1600" dirty="0">
                <a:latin typeface="Times New Roman" panose="02020603050405020304" pitchFamily="18" charset="0"/>
                <a:cs typeface="Times New Roman" panose="02020603050405020304" pitchFamily="18" charset="0"/>
              </a:rPr>
              <a:t>quy định xử phạt vi phạm hành chính trong lĩnh vực an ninh, trật tự, an toàn xã hội; phòng, chống tệ nạn xã hội; phòng cháy và chữa cháy; phòng, chống bạo lực gia đình</a:t>
            </a:r>
            <a:r>
              <a:rPr lang="en-US" sz="1600" dirty="0">
                <a:latin typeface="Times New Roman" panose="02020603050405020304" pitchFamily="18" charset="0"/>
                <a:cs typeface="Times New Roman" panose="02020603050405020304" pitchFamily="18" charset="0"/>
              </a:rPr>
              <a:t>; Nghị định 185/2013/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15/11/2013 của Chính phủ quy định xử phạt vi phạm hành chính trong hoạt động thương mại, sản xuất, buôn bán hàng giả, hàng cấm và bảo vệ quyền lợi người tiêu dùng; Nghị định 124/2015/</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19/11/2015 của Chính phủ sửa đổi bổ sung một số điều Nghị định 185/2013/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15/11/2013.</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Một số văn bản pháp luật khác có thể áp dụng trong quá trình kiểm tra và xử lý vi phạm hành chính có liên quan trực tiếp, như: Nghị định xử phạt vi phạm hành chính về đo lường, chất lượng, văn hóa, quyền tác giả, quảng cáo, phòng cháy, chữa cháy, …..</a:t>
            </a:r>
            <a:endParaRPr lang="vi-VN" sz="1600" dirty="0">
              <a:latin typeface="Times New Roman" panose="02020603050405020304" pitchFamily="18" charset="0"/>
              <a:cs typeface="Times New Roman" panose="02020603050405020304" pitchFamily="18" charset="0"/>
            </a:endParaRPr>
          </a:p>
          <a:p>
            <a:pPr marL="0" indent="0" algn="just">
              <a:buNone/>
            </a:pPr>
            <a:endParaRPr lang="vi-V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36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0889-AA9B-4D06-B622-7DE6BA9F9362}"/>
              </a:ext>
            </a:extLst>
          </p:cNvPr>
          <p:cNvSpPr>
            <a:spLocks noGrp="1"/>
          </p:cNvSpPr>
          <p:nvPr>
            <p:ph type="title"/>
          </p:nvPr>
        </p:nvSpPr>
        <p:spPr/>
        <p:txBody>
          <a:bodyPr>
            <a:normAutofit/>
          </a:bodyPr>
          <a:lstStyle/>
          <a:p>
            <a:r>
              <a:rPr lang="en-US" sz="2100" b="1" dirty="0">
                <a:solidFill>
                  <a:schemeClr val="accent5"/>
                </a:solidFill>
                <a:latin typeface="Times New Roman" panose="02020603050405020304" pitchFamily="18" charset="0"/>
                <a:ea typeface="Tahoma" panose="020B0604030504040204" pitchFamily="34" charset="0"/>
                <a:cs typeface="Times New Roman" panose="02020603050405020304" pitchFamily="18" charset="0"/>
              </a:rPr>
              <a:t>II. NỘI DUNG, NGHIỆP VỤ THANH TRA, KIỂM TRA VÀ CÁC HÀNH VI </a:t>
            </a:r>
            <a:r>
              <a:rPr lang="en-US" sz="2100" b="1" dirty="0" err="1">
                <a:solidFill>
                  <a:schemeClr val="accent5"/>
                </a:solidFill>
                <a:latin typeface="Times New Roman" panose="02020603050405020304" pitchFamily="18" charset="0"/>
                <a:ea typeface="Tahoma" panose="020B0604030504040204" pitchFamily="34" charset="0"/>
                <a:cs typeface="Times New Roman" panose="02020603050405020304" pitchFamily="18" charset="0"/>
              </a:rPr>
              <a:t>VI</a:t>
            </a:r>
            <a:r>
              <a:rPr lang="en-US" sz="2100" b="1" dirty="0">
                <a:solidFill>
                  <a:schemeClr val="accent5"/>
                </a:solidFill>
                <a:latin typeface="Times New Roman" panose="02020603050405020304" pitchFamily="18" charset="0"/>
                <a:ea typeface="Tahoma" panose="020B0604030504040204" pitchFamily="34" charset="0"/>
                <a:cs typeface="Times New Roman" panose="02020603050405020304" pitchFamily="18" charset="0"/>
              </a:rPr>
              <a:t> PHẠM CHỦ YẾU</a:t>
            </a:r>
            <a:br>
              <a:rPr lang="vi-VN" sz="2100" dirty="0">
                <a:solidFill>
                  <a:schemeClr val="accent5"/>
                </a:solidFill>
                <a:latin typeface="Times New Roman" panose="02020603050405020304" pitchFamily="18" charset="0"/>
                <a:ea typeface="Tahoma" panose="020B0604030504040204" pitchFamily="34" charset="0"/>
                <a:cs typeface="Times New Roman" panose="02020603050405020304" pitchFamily="18" charset="0"/>
              </a:rPr>
            </a:br>
            <a:endParaRPr lang="vi-VN" sz="2100" dirty="0">
              <a:solidFill>
                <a:schemeClr val="accent5"/>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4B0F265-3457-4A0C-B9A6-34466D96D713}"/>
              </a:ext>
            </a:extLst>
          </p:cNvPr>
          <p:cNvSpPr>
            <a:spLocks noGrp="1"/>
          </p:cNvSpPr>
          <p:nvPr>
            <p:ph idx="1"/>
          </p:nvPr>
        </p:nvSpPr>
        <p:spPr>
          <a:xfrm>
            <a:off x="857309" y="1509017"/>
            <a:ext cx="7886700" cy="2104027"/>
          </a:xfrm>
        </p:spPr>
        <p:txBody>
          <a:bodyPr>
            <a:noAutofit/>
          </a:bodyPr>
          <a:lstStyle/>
          <a:p>
            <a:pPr marL="257175" indent="-257175" algn="just">
              <a:buAutoNum type="arabicPeriod"/>
            </a:pPr>
            <a:r>
              <a:rPr lang="vi-VN" sz="2000" b="1" dirty="0">
                <a:solidFill>
                  <a:schemeClr val="accent5"/>
                </a:solidFill>
                <a:latin typeface="Times New Roman" panose="02020603050405020304" pitchFamily="18" charset="0"/>
                <a:cs typeface="Times New Roman" panose="02020603050405020304" pitchFamily="18" charset="0"/>
              </a:rPr>
              <a:t>Về i</a:t>
            </a:r>
            <a:r>
              <a:rPr lang="fr-FR" sz="2000" b="1" dirty="0" err="1">
                <a:solidFill>
                  <a:schemeClr val="accent5"/>
                </a:solidFill>
                <a:latin typeface="Times New Roman" panose="02020603050405020304" pitchFamily="18" charset="0"/>
                <a:cs typeface="Times New Roman" panose="02020603050405020304" pitchFamily="18" charset="0"/>
              </a:rPr>
              <a:t>nternet</a:t>
            </a:r>
            <a:r>
              <a:rPr lang="fr-FR" sz="2000" b="1" dirty="0">
                <a:solidFill>
                  <a:schemeClr val="accent5"/>
                </a:solidFill>
                <a:latin typeface="Times New Roman" panose="02020603050405020304" pitchFamily="18" charset="0"/>
                <a:cs typeface="Times New Roman" panose="02020603050405020304" pitchFamily="18" charset="0"/>
              </a:rPr>
              <a:t>, trò chơi điện tử</a:t>
            </a:r>
            <a:endParaRPr lang="vi-VN" sz="20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fr-FR" sz="2000" b="1" dirty="0">
                <a:latin typeface="Times New Roman" panose="02020603050405020304" pitchFamily="18" charset="0"/>
                <a:cs typeface="Times New Roman" panose="02020603050405020304" pitchFamily="18" charset="0"/>
              </a:rPr>
              <a:t>a. Nội dung kiểm tra:</a:t>
            </a:r>
            <a:r>
              <a:rPr lang="fr-FR" sz="2000" dirty="0">
                <a:latin typeface="Times New Roman" panose="02020603050405020304" pitchFamily="18" charset="0"/>
                <a:cs typeface="Times New Roman" panose="02020603050405020304" pitchFamily="18" charset="0"/>
              </a:rPr>
              <a:t> Kiểm tra, xác minh tập trung vào việc chấp hành quy định tại Điều 8, 9, 10, 35, 36, 37 Nghị định số 72/2013/</a:t>
            </a:r>
            <a:r>
              <a:rPr lang="fr-FR" sz="2000" dirty="0" err="1">
                <a:latin typeface="Times New Roman" panose="02020603050405020304" pitchFamily="18" charset="0"/>
                <a:cs typeface="Times New Roman" panose="02020603050405020304" pitchFamily="18" charset="0"/>
              </a:rPr>
              <a:t>NĐ</a:t>
            </a:r>
            <a:r>
              <a:rPr lang="fr-FR" sz="2000" dirty="0">
                <a:latin typeface="Times New Roman" panose="02020603050405020304" pitchFamily="18" charset="0"/>
                <a:cs typeface="Times New Roman" panose="02020603050405020304" pitchFamily="18" charset="0"/>
              </a:rPr>
              <a:t>-CP ngày 15/7/2013 của Chính phủ quy định quản lý, cung cấp, sử dụng dịch vụ internet và thông tin trên mạng và các điều, khoản sửa đổi bổ sung quy định tại Nghị định số 27/2018/</a:t>
            </a:r>
            <a:r>
              <a:rPr lang="fr-FR" sz="2000" dirty="0" err="1">
                <a:latin typeface="Times New Roman" panose="02020603050405020304" pitchFamily="18" charset="0"/>
                <a:cs typeface="Times New Roman" panose="02020603050405020304" pitchFamily="18" charset="0"/>
              </a:rPr>
              <a:t>NĐ</a:t>
            </a:r>
            <a:r>
              <a:rPr lang="fr-FR" sz="2000" dirty="0">
                <a:latin typeface="Times New Roman" panose="02020603050405020304" pitchFamily="18" charset="0"/>
                <a:cs typeface="Times New Roman" panose="02020603050405020304" pitchFamily="18" charset="0"/>
              </a:rPr>
              <a:t>-CP ngày 01/3/2018 của Chính phủ sửa đổi, bổ sung một số điều Nghị định số 72/2013/</a:t>
            </a:r>
            <a:r>
              <a:rPr lang="fr-FR" sz="2000" dirty="0" err="1">
                <a:latin typeface="Times New Roman" panose="02020603050405020304" pitchFamily="18" charset="0"/>
                <a:cs typeface="Times New Roman" panose="02020603050405020304" pitchFamily="18" charset="0"/>
              </a:rPr>
              <a:t>NĐ</a:t>
            </a:r>
            <a:r>
              <a:rPr lang="fr-FR" sz="2000" dirty="0">
                <a:latin typeface="Times New Roman" panose="02020603050405020304" pitchFamily="18" charset="0"/>
                <a:cs typeface="Times New Roman" panose="02020603050405020304" pitchFamily="18" charset="0"/>
              </a:rPr>
              <a:t>-CP ngày 15/7/2013 ; Quyết định số 27/2018/</a:t>
            </a:r>
            <a:r>
              <a:rPr lang="fr-FR" sz="2000" dirty="0" err="1">
                <a:latin typeface="Times New Roman" panose="02020603050405020304" pitchFamily="18" charset="0"/>
                <a:cs typeface="Times New Roman" panose="02020603050405020304" pitchFamily="18" charset="0"/>
              </a:rPr>
              <a:t>QĐ-STTTT</a:t>
            </a:r>
            <a:r>
              <a:rPr lang="fr-FR" sz="2000" dirty="0">
                <a:latin typeface="Times New Roman" panose="02020603050405020304" pitchFamily="18" charset="0"/>
                <a:cs typeface="Times New Roman" panose="02020603050405020304" pitchFamily="18" charset="0"/>
              </a:rPr>
              <a:t> ngày 22/11/2018 của </a:t>
            </a:r>
            <a:r>
              <a:rPr lang="fr-FR" sz="2000" dirty="0" err="1">
                <a:latin typeface="Times New Roman" panose="02020603050405020304" pitchFamily="18" charset="0"/>
                <a:cs typeface="Times New Roman" panose="02020603050405020304" pitchFamily="18" charset="0"/>
              </a:rPr>
              <a:t>UBND</a:t>
            </a:r>
            <a:r>
              <a:rPr lang="fr-FR" sz="2000" dirty="0">
                <a:latin typeface="Times New Roman" panose="02020603050405020304" pitchFamily="18" charset="0"/>
                <a:cs typeface="Times New Roman" panose="02020603050405020304" pitchFamily="18" charset="0"/>
              </a:rPr>
              <a:t> tỉnh Gia Lai về việc ban hành quy định về quản lý, cung cấp và sử dụng dịch vụ internet tại địa bàn tỉnh Gia Lai .</a:t>
            </a:r>
          </a:p>
          <a:p>
            <a:pPr marL="0" indent="0" algn="just">
              <a:buNone/>
            </a:pPr>
            <a:r>
              <a:rPr lang="fr-FR" sz="2000" b="1" dirty="0">
                <a:latin typeface="Times New Roman" panose="02020603050405020304" pitchFamily="18" charset="0"/>
                <a:cs typeface="Times New Roman" panose="02020603050405020304" pitchFamily="18" charset="0"/>
              </a:rPr>
              <a:t>b. Hành vi </a:t>
            </a:r>
            <a:r>
              <a:rPr lang="fr-FR" sz="2000" b="1" dirty="0" err="1">
                <a:latin typeface="Times New Roman" panose="02020603050405020304" pitchFamily="18" charset="0"/>
                <a:cs typeface="Times New Roman" panose="02020603050405020304" pitchFamily="18" charset="0"/>
              </a:rPr>
              <a:t>vi</a:t>
            </a:r>
            <a:r>
              <a:rPr lang="fr-FR" sz="2000" b="1" dirty="0">
                <a:latin typeface="Times New Roman" panose="02020603050405020304" pitchFamily="18" charset="0"/>
                <a:cs typeface="Times New Roman" panose="02020603050405020304" pitchFamily="18" charset="0"/>
              </a:rPr>
              <a:t> phạm chủ yếu, chế tài xử lý:</a:t>
            </a:r>
            <a:r>
              <a:rPr lang="fr-FR" sz="2000" dirty="0">
                <a:latin typeface="Times New Roman" panose="02020603050405020304" pitchFamily="18" charset="0"/>
                <a:cs typeface="Times New Roman" panose="02020603050405020304" pitchFamily="18" charset="0"/>
              </a:rPr>
              <a:t> Quy định tại Điều 32, 69, 70 Nghị định số 174/2013/</a:t>
            </a:r>
            <a:r>
              <a:rPr lang="fr-FR" sz="2000" dirty="0" err="1">
                <a:latin typeface="Times New Roman" panose="02020603050405020304" pitchFamily="18" charset="0"/>
                <a:cs typeface="Times New Roman" panose="02020603050405020304" pitchFamily="18" charset="0"/>
              </a:rPr>
              <a:t>NĐ</a:t>
            </a:r>
            <a:r>
              <a:rPr lang="fr-FR" sz="2000" dirty="0">
                <a:latin typeface="Times New Roman" panose="02020603050405020304" pitchFamily="18" charset="0"/>
                <a:cs typeface="Times New Roman" panose="02020603050405020304" pitchFamily="18" charset="0"/>
              </a:rPr>
              <a:t>-CP</a:t>
            </a:r>
            <a:endParaRPr lang="vi-VN" sz="20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3863DA0-B745-4D62-A03D-60BE9A0DA46B}"/>
              </a:ext>
            </a:extLst>
          </p:cNvPr>
          <p:cNvSpPr>
            <a:spLocks noGrp="1"/>
          </p:cNvSpPr>
          <p:nvPr>
            <p:ph type="ftr" sz="quarter" idx="11"/>
          </p:nvPr>
        </p:nvSpPr>
        <p:spPr>
          <a:xfrm>
            <a:off x="3427512" y="6389028"/>
            <a:ext cx="5716488" cy="365125"/>
          </a:xfrm>
        </p:spPr>
        <p:txBody>
          <a:bodyPr/>
          <a:lstStyle/>
          <a:p>
            <a:r>
              <a:rPr lang="vi-VN"/>
              <a:t> Hội nghị tập huấn công tác thanh tra, kiểm tra lĩnh vực thông tin và truyền thông năm 2019</a:t>
            </a:r>
          </a:p>
        </p:txBody>
      </p:sp>
    </p:spTree>
    <p:extLst>
      <p:ext uri="{BB962C8B-B14F-4D97-AF65-F5344CB8AC3E}">
        <p14:creationId xmlns:p14="http://schemas.microsoft.com/office/powerpoint/2010/main" val="347057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CD3E18D4-3F4E-4AFA-A698-D003C64E43AB}"/>
              </a:ext>
            </a:extLst>
          </p:cNvPr>
          <p:cNvSpPr>
            <a:spLocks noGrp="1"/>
          </p:cNvSpPr>
          <p:nvPr>
            <p:ph idx="1"/>
          </p:nvPr>
        </p:nvSpPr>
        <p:spPr>
          <a:xfrm>
            <a:off x="2529796" y="357067"/>
            <a:ext cx="6098663" cy="5554155"/>
          </a:xfrm>
        </p:spPr>
        <p:txBody>
          <a:bodyPr>
            <a:noAutofit/>
          </a:bodyPr>
          <a:lstStyle/>
          <a:p>
            <a:pPr marL="0" indent="0" algn="just">
              <a:lnSpc>
                <a:spcPct val="90000"/>
              </a:lnSpc>
              <a:buNone/>
            </a:pPr>
            <a:r>
              <a:rPr lang="fr-FR" b="1">
                <a:latin typeface="Times New Roman" panose="02020603050405020304" pitchFamily="18" charset="0"/>
                <a:cs typeface="Times New Roman" panose="02020603050405020304" pitchFamily="18" charset="0"/>
              </a:rPr>
              <a:t>c. Nghiệp vụ kiểm tra phát hiện một số hành vi </a:t>
            </a:r>
            <a:r>
              <a:rPr lang="fr-FR" b="1" err="1">
                <a:latin typeface="Times New Roman" panose="02020603050405020304" pitchFamily="18" charset="0"/>
                <a:cs typeface="Times New Roman" panose="02020603050405020304" pitchFamily="18" charset="0"/>
              </a:rPr>
              <a:t>vi</a:t>
            </a:r>
            <a:r>
              <a:rPr lang="fr-FR" b="1">
                <a:latin typeface="Times New Roman" panose="02020603050405020304" pitchFamily="18" charset="0"/>
                <a:cs typeface="Times New Roman" panose="02020603050405020304" pitchFamily="18" charset="0"/>
              </a:rPr>
              <a:t> phạm thường xảy ra</a:t>
            </a:r>
            <a:endParaRPr lang="vi-VN">
              <a:latin typeface="Times New Roman" panose="02020603050405020304" pitchFamily="18" charset="0"/>
              <a:cs typeface="Times New Roman" panose="02020603050405020304" pitchFamily="18" charset="0"/>
            </a:endParaRPr>
          </a:p>
          <a:p>
            <a:pPr marL="0" indent="0" algn="just">
              <a:lnSpc>
                <a:spcPct val="90000"/>
              </a:lnSpc>
              <a:buNone/>
            </a:pPr>
            <a:r>
              <a:rPr lang="fr-FR">
                <a:latin typeface="Times New Roman" panose="02020603050405020304" pitchFamily="18" charset="0"/>
                <a:cs typeface="Times New Roman" panose="02020603050405020304" pitchFamily="18" charset="0"/>
              </a:rPr>
              <a:t>- Kiểm tra, xác minh giờ đóng, mở cửa của điểm truy nhập internet công cộng, trò chơi điện tử được thực hiện đối chiếu trên phầm mềm quản lý của điểm truy cập (trong mục nhật ký </a:t>
            </a:r>
            <a:r>
              <a:rPr lang="fr-FR" err="1">
                <a:latin typeface="Times New Roman" panose="02020603050405020304" pitchFamily="18" charset="0"/>
                <a:cs typeface="Times New Roman" panose="02020603050405020304" pitchFamily="18" charset="0"/>
              </a:rPr>
              <a:t>website</a:t>
            </a:r>
            <a:r>
              <a:rPr lang="fr-FR">
                <a:latin typeface="Times New Roman" panose="02020603050405020304" pitchFamily="18" charset="0"/>
                <a:cs typeface="Times New Roman" panose="02020603050405020304" pitchFamily="18" charset="0"/>
              </a:rPr>
              <a:t>);</a:t>
            </a:r>
            <a:endParaRPr lang="vi-VN">
              <a:latin typeface="Times New Roman" panose="02020603050405020304" pitchFamily="18" charset="0"/>
              <a:cs typeface="Times New Roman" panose="02020603050405020304" pitchFamily="18" charset="0"/>
            </a:endParaRPr>
          </a:p>
          <a:p>
            <a:pPr marL="0" indent="0" algn="just">
              <a:lnSpc>
                <a:spcPct val="90000"/>
              </a:lnSpc>
              <a:buNone/>
            </a:pPr>
            <a:r>
              <a:rPr lang="fr-FR">
                <a:latin typeface="Times New Roman" panose="02020603050405020304" pitchFamily="18" charset="0"/>
                <a:cs typeface="Times New Roman" panose="02020603050405020304" pitchFamily="18" charset="0"/>
              </a:rPr>
              <a:t>- Kiểm tra, xác minh hành vi để người sử dụng truy cập </a:t>
            </a:r>
            <a:r>
              <a:rPr lang="fr-FR" err="1">
                <a:latin typeface="Times New Roman" panose="02020603050405020304" pitchFamily="18" charset="0"/>
                <a:cs typeface="Times New Roman" panose="02020603050405020304" pitchFamily="18" charset="0"/>
              </a:rPr>
              <a:t>website</a:t>
            </a:r>
            <a:r>
              <a:rPr lang="fr-FR">
                <a:latin typeface="Times New Roman" panose="02020603050405020304" pitchFamily="18" charset="0"/>
                <a:cs typeface="Times New Roman" panose="02020603050405020304" pitchFamily="18" charset="0"/>
              </a:rPr>
              <a:t> có nội dung thông tin đồi trụy được thực hiện đối chiếu trên phầm mềm quản lý của điểm truy cập (trong mục nhật ký </a:t>
            </a:r>
            <a:r>
              <a:rPr lang="fr-FR" err="1">
                <a:latin typeface="Times New Roman" panose="02020603050405020304" pitchFamily="18" charset="0"/>
                <a:cs typeface="Times New Roman" panose="02020603050405020304" pitchFamily="18" charset="0"/>
              </a:rPr>
              <a:t>website</a:t>
            </a:r>
            <a:r>
              <a:rPr lang="fr-FR">
                <a:latin typeface="Times New Roman" panose="02020603050405020304" pitchFamily="18" charset="0"/>
                <a:cs typeface="Times New Roman" panose="02020603050405020304" pitchFamily="18" charset="0"/>
              </a:rPr>
              <a:t>). </a:t>
            </a:r>
            <a:endParaRPr lang="vi-VN">
              <a:latin typeface="Times New Roman" panose="02020603050405020304" pitchFamily="18" charset="0"/>
              <a:cs typeface="Times New Roman" panose="02020603050405020304" pitchFamily="18" charset="0"/>
            </a:endParaRPr>
          </a:p>
          <a:p>
            <a:pPr marL="0" indent="0" algn="just">
              <a:lnSpc>
                <a:spcPct val="90000"/>
              </a:lnSpc>
              <a:buNone/>
            </a:pPr>
            <a:r>
              <a:rPr lang="fr-FR">
                <a:latin typeface="Times New Roman" panose="02020603050405020304" pitchFamily="18" charset="0"/>
                <a:cs typeface="Times New Roman" panose="02020603050405020304" pitchFamily="18" charset="0"/>
              </a:rPr>
              <a:t>+ Phần mềm đã ngăn chặn, người sử dụng không thể thực hiện hành vi </a:t>
            </a:r>
            <a:r>
              <a:rPr lang="fr-FR" err="1">
                <a:latin typeface="Times New Roman" panose="02020603050405020304" pitchFamily="18" charset="0"/>
                <a:cs typeface="Times New Roman" panose="02020603050405020304" pitchFamily="18" charset="0"/>
              </a:rPr>
              <a:t>vi</a:t>
            </a:r>
            <a:r>
              <a:rPr lang="fr-FR">
                <a:latin typeface="Times New Roman" panose="02020603050405020304" pitchFamily="18" charset="0"/>
                <a:cs typeface="Times New Roman" panose="02020603050405020304" pitchFamily="18" charset="0"/>
              </a:rPr>
              <a:t> phạm, nhưng nhật ký hệ thống vẫn lưu lại, hành vi này không xử lý vi phạm hành chính đối với chủ điểm truy nhập;</a:t>
            </a:r>
            <a:endParaRPr lang="vi-VN">
              <a:latin typeface="Times New Roman" panose="02020603050405020304" pitchFamily="18" charset="0"/>
              <a:cs typeface="Times New Roman" panose="02020603050405020304" pitchFamily="18" charset="0"/>
            </a:endParaRPr>
          </a:p>
          <a:p>
            <a:pPr marL="0" indent="0" algn="just">
              <a:lnSpc>
                <a:spcPct val="90000"/>
              </a:lnSpc>
              <a:buNone/>
            </a:pPr>
            <a:r>
              <a:rPr lang="fr-FR">
                <a:latin typeface="Times New Roman" panose="02020603050405020304" pitchFamily="18" charset="0"/>
                <a:cs typeface="Times New Roman" panose="02020603050405020304" pitchFamily="18" charset="0"/>
              </a:rPr>
              <a:t>+ Đối với dạng này phần mềm quản lý chưa ngăn chặn, người sử dụng đã và hoàn thành việc truy nhập </a:t>
            </a:r>
            <a:r>
              <a:rPr lang="fr-FR" err="1">
                <a:latin typeface="Times New Roman" panose="02020603050405020304" pitchFamily="18" charset="0"/>
                <a:cs typeface="Times New Roman" panose="02020603050405020304" pitchFamily="18" charset="0"/>
              </a:rPr>
              <a:t>website</a:t>
            </a:r>
            <a:r>
              <a:rPr lang="fr-FR">
                <a:latin typeface="Times New Roman" panose="02020603050405020304" pitchFamily="18" charset="0"/>
                <a:cs typeface="Times New Roman" panose="02020603050405020304" pitchFamily="18" charset="0"/>
              </a:rPr>
              <a:t> đồ trụy, nên hành vi này xem xét để xử lý vi phạm hành chính.</a:t>
            </a:r>
            <a:endParaRPr lang="vi-VN">
              <a:latin typeface="Times New Roman" panose="02020603050405020304" pitchFamily="18" charset="0"/>
              <a:cs typeface="Times New Roman" panose="02020603050405020304" pitchFamily="18" charset="0"/>
            </a:endParaRPr>
          </a:p>
          <a:p>
            <a:pPr marL="0" indent="0" algn="just">
              <a:lnSpc>
                <a:spcPct val="90000"/>
              </a:lnSpc>
              <a:buNone/>
            </a:pPr>
            <a:r>
              <a:rPr lang="en-US">
                <a:latin typeface="Times New Roman" panose="02020603050405020304" pitchFamily="18" charset="0"/>
                <a:cs typeface="Times New Roman" panose="02020603050405020304" pitchFamily="18" charset="0"/>
              </a:rPr>
              <a:t>Việc xem xét, cân nhắc để xử lý vi phạm hành chính đối với hành vi này dựa trên nhiều tiêu chí: Xảy ra nhiều lần, có hệ thống, xảy ra trên 01 máy …. Không nên xử lý khi phát hiện 1 lần sử dụng (có thể không phải do lỗi cố ý của người sử dụng dịch vụ..).</a:t>
            </a:r>
            <a:endParaRPr lang="vi-VN">
              <a:latin typeface="Times New Roman" panose="02020603050405020304" pitchFamily="18" charset="0"/>
              <a:cs typeface="Times New Roman" panose="02020603050405020304" pitchFamily="18" charset="0"/>
            </a:endParaRPr>
          </a:p>
          <a:p>
            <a:pPr algn="just">
              <a:lnSpc>
                <a:spcPct val="90000"/>
              </a:lnSpc>
            </a:pPr>
            <a:endParaRPr lang="vi-VN">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2470C729-1319-4654-98A0-0AFC9170740F}"/>
              </a:ext>
            </a:extLst>
          </p:cNvPr>
          <p:cNvSpPr>
            <a:spLocks noGrp="1"/>
          </p:cNvSpPr>
          <p:nvPr>
            <p:ph type="ftr" sz="quarter" idx="11"/>
          </p:nvPr>
        </p:nvSpPr>
        <p:spPr>
          <a:xfrm>
            <a:off x="3941417" y="6458826"/>
            <a:ext cx="5127112" cy="365125"/>
          </a:xfrm>
        </p:spPr>
        <p:txBody>
          <a:bodyPr>
            <a:normAutofit/>
          </a:bodyPr>
          <a:lstStyle/>
          <a:p>
            <a:pPr>
              <a:spcAft>
                <a:spcPts val="600"/>
              </a:spcAft>
            </a:pPr>
            <a:r>
              <a:rPr lang="vi-VN"/>
              <a:t> Hội nghị tập huấn công tác thanh tra, kiểm tra lĩnh vực thông tin và truyền thông năm 2019</a:t>
            </a:r>
          </a:p>
        </p:txBody>
      </p:sp>
    </p:spTree>
    <p:extLst>
      <p:ext uri="{BB962C8B-B14F-4D97-AF65-F5344CB8AC3E}">
        <p14:creationId xmlns:p14="http://schemas.microsoft.com/office/powerpoint/2010/main" val="1567481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E2CE45-6A3D-4674-918E-546B94CB11E0}"/>
              </a:ext>
            </a:extLst>
          </p:cNvPr>
          <p:cNvSpPr>
            <a:spLocks noGrp="1"/>
          </p:cNvSpPr>
          <p:nvPr>
            <p:ph idx="1"/>
          </p:nvPr>
        </p:nvSpPr>
        <p:spPr>
          <a:xfrm>
            <a:off x="1172453" y="101598"/>
            <a:ext cx="7768347" cy="3585029"/>
          </a:xfrm>
        </p:spPr>
        <p:txBody>
          <a:bodyPr>
            <a:noAutofit/>
          </a:bodyPr>
          <a:lstStyle/>
          <a:p>
            <a:pPr marL="0" indent="0" algn="just">
              <a:buNone/>
            </a:pPr>
            <a:r>
              <a:rPr lang="en-US" sz="2100" b="1" dirty="0">
                <a:solidFill>
                  <a:schemeClr val="accent5"/>
                </a:solidFill>
                <a:latin typeface="Times New Roman" panose="02020603050405020304" pitchFamily="18" charset="0"/>
                <a:cs typeface="Times New Roman" panose="02020603050405020304" pitchFamily="18" charset="0"/>
              </a:rPr>
              <a:t>2. Về thuê bao di động trả trước</a:t>
            </a:r>
            <a:endParaRPr lang="vi-VN" sz="21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en-US" sz="2100" b="1" dirty="0">
                <a:latin typeface="Times New Roman" panose="02020603050405020304" pitchFamily="18" charset="0"/>
                <a:cs typeface="Times New Roman" panose="02020603050405020304" pitchFamily="18" charset="0"/>
              </a:rPr>
              <a:t>a. Nội dung kiểm tra:</a:t>
            </a:r>
            <a:r>
              <a:rPr lang="en-US" sz="2100" dirty="0">
                <a:latin typeface="Times New Roman" panose="02020603050405020304" pitchFamily="18" charset="0"/>
                <a:cs typeface="Times New Roman" panose="02020603050405020304" pitchFamily="18" charset="0"/>
              </a:rPr>
              <a:t> Kiểm tra, xác minh tập trung vào việc chấp hành quy định tại Nghị định số 49/2017/</a:t>
            </a:r>
            <a:r>
              <a:rPr lang="en-US" sz="2100" dirty="0" err="1">
                <a:latin typeface="Times New Roman" panose="02020603050405020304" pitchFamily="18" charset="0"/>
                <a:cs typeface="Times New Roman" panose="02020603050405020304" pitchFamily="18" charset="0"/>
              </a:rPr>
              <a:t>NĐ</a:t>
            </a:r>
            <a:r>
              <a:rPr lang="en-US" sz="2100" dirty="0">
                <a:latin typeface="Times New Roman" panose="02020603050405020304" pitchFamily="18" charset="0"/>
                <a:cs typeface="Times New Roman" panose="02020603050405020304" pitchFamily="18" charset="0"/>
              </a:rPr>
              <a:t>-CP ngày 24/4/2017 của Chính phủ sửa đổi, bổ sung Điều 15 của Nghị định số 25/2011/</a:t>
            </a:r>
            <a:r>
              <a:rPr lang="en-US" sz="2100" dirty="0" err="1">
                <a:latin typeface="Times New Roman" panose="02020603050405020304" pitchFamily="18" charset="0"/>
                <a:cs typeface="Times New Roman" panose="02020603050405020304" pitchFamily="18" charset="0"/>
              </a:rPr>
              <a:t>NĐ</a:t>
            </a:r>
            <a:r>
              <a:rPr lang="en-US" sz="2100" dirty="0">
                <a:latin typeface="Times New Roman" panose="02020603050405020304" pitchFamily="18" charset="0"/>
                <a:cs typeface="Times New Roman" panose="02020603050405020304" pitchFamily="18" charset="0"/>
              </a:rPr>
              <a:t>-CP ngày 06/4/2011 của Chính phủ quy định chi tiết và hướng dẫn thi hành một số điều của Luật Viễn thông và Điều 30 của Nghị định số 174/2013/</a:t>
            </a:r>
            <a:r>
              <a:rPr lang="en-US" sz="2100" dirty="0" err="1">
                <a:latin typeface="Times New Roman" panose="02020603050405020304" pitchFamily="18" charset="0"/>
                <a:cs typeface="Times New Roman" panose="02020603050405020304" pitchFamily="18" charset="0"/>
              </a:rPr>
              <a:t>NĐ</a:t>
            </a:r>
            <a:r>
              <a:rPr lang="en-US" sz="2100" dirty="0">
                <a:latin typeface="Times New Roman" panose="02020603050405020304" pitchFamily="18" charset="0"/>
                <a:cs typeface="Times New Roman" panose="02020603050405020304" pitchFamily="18" charset="0"/>
              </a:rPr>
              <a:t>-CP ngày 13/11/2013 của Chính phủ quy định xử phạt vi phạm hành chính trong lĩnh vực bưu chính, viễn thông, công nghệ thông tin và tần số vô tuyến điện, một số nội dung kiểm tra sau đây:</a:t>
            </a:r>
            <a:endParaRPr lang="vi-VN" sz="2100" dirty="0">
              <a:latin typeface="Times New Roman" panose="02020603050405020304" pitchFamily="18" charset="0"/>
              <a:cs typeface="Times New Roman" panose="02020603050405020304" pitchFamily="18" charset="0"/>
            </a:endParaRPr>
          </a:p>
          <a:p>
            <a:pPr marL="0" indent="0" algn="just">
              <a:buNone/>
            </a:pPr>
            <a:r>
              <a:rPr lang="en-US" sz="2100" dirty="0">
                <a:latin typeface="Times New Roman" panose="02020603050405020304" pitchFamily="18" charset="0"/>
                <a:cs typeface="Times New Roman" panose="02020603050405020304" pitchFamily="18" charset="0"/>
              </a:rPr>
              <a:t>Giao kết hợp đồng theo mẫu, điều kiện giao dịch chung, lưu giữ và sử dụng thông tin thuê bao; điều kiện pháp lý, hợp đồng ủy quyền đăng ký thông tin; các điều kiệm đảm bảo đối với điểm đăng ký thông </a:t>
            </a:r>
            <a:r>
              <a:rPr lang="en-US" sz="2100" dirty="0" err="1">
                <a:latin typeface="Times New Roman" panose="02020603050405020304" pitchFamily="18" charset="0"/>
                <a:cs typeface="Times New Roman" panose="02020603050405020304" pitchFamily="18" charset="0"/>
              </a:rPr>
              <a:t>tin;Việc</a:t>
            </a:r>
            <a:r>
              <a:rPr lang="en-US" sz="2100" dirty="0">
                <a:latin typeface="Times New Roman" panose="02020603050405020304" pitchFamily="18" charset="0"/>
                <a:cs typeface="Times New Roman" panose="02020603050405020304" pitchFamily="18" charset="0"/>
              </a:rPr>
              <a:t> thực hiện quy trình đăng ký thông tin thuê bao, lưu giữ hồ sơ đăng ký thông tin thuê bao di động trả tra; kiểm tra SIM thuê bao di động trả trước đã được kích hoạt, đăng ký thông tin hay chưa và các nội dung khác quy định tại Điều 1 Nghị định số 49/2017/</a:t>
            </a:r>
            <a:r>
              <a:rPr lang="en-US" sz="2100" dirty="0" err="1">
                <a:latin typeface="Times New Roman" panose="02020603050405020304" pitchFamily="18" charset="0"/>
                <a:cs typeface="Times New Roman" panose="02020603050405020304" pitchFamily="18" charset="0"/>
              </a:rPr>
              <a:t>NĐ</a:t>
            </a:r>
            <a:r>
              <a:rPr lang="en-US" sz="2100" dirty="0">
                <a:latin typeface="Times New Roman" panose="02020603050405020304" pitchFamily="18" charset="0"/>
                <a:cs typeface="Times New Roman" panose="02020603050405020304" pitchFamily="18" charset="0"/>
              </a:rPr>
              <a:t>-CP ngày 24/4/2017.</a:t>
            </a:r>
            <a:endParaRPr lang="en-US" sz="2100" i="1" dirty="0">
              <a:latin typeface="Times New Roman" panose="02020603050405020304" pitchFamily="18" charset="0"/>
              <a:cs typeface="Times New Roman" panose="02020603050405020304" pitchFamily="18" charset="0"/>
            </a:endParaRPr>
          </a:p>
          <a:p>
            <a:pPr marL="0" indent="0" algn="just">
              <a:buNone/>
            </a:pPr>
            <a:r>
              <a:rPr lang="en-US" sz="2100" b="1" dirty="0">
                <a:latin typeface="Times New Roman" panose="02020603050405020304" pitchFamily="18" charset="0"/>
                <a:cs typeface="Times New Roman" panose="02020603050405020304" pitchFamily="18" charset="0"/>
              </a:rPr>
              <a:t>b. Hành vi </a:t>
            </a:r>
            <a:r>
              <a:rPr lang="en-US" sz="2100" b="1" dirty="0" err="1">
                <a:latin typeface="Times New Roman" panose="02020603050405020304" pitchFamily="18" charset="0"/>
                <a:cs typeface="Times New Roman" panose="02020603050405020304" pitchFamily="18" charset="0"/>
              </a:rPr>
              <a:t>vi</a:t>
            </a:r>
            <a:r>
              <a:rPr lang="en-US" sz="2100" b="1" dirty="0">
                <a:latin typeface="Times New Roman" panose="02020603050405020304" pitchFamily="18" charset="0"/>
                <a:cs typeface="Times New Roman" panose="02020603050405020304" pitchFamily="18" charset="0"/>
              </a:rPr>
              <a:t> phạm chủ yếu, chế tài xử lý:</a:t>
            </a:r>
            <a:r>
              <a:rPr lang="en-US" sz="2100" dirty="0">
                <a:latin typeface="Times New Roman" panose="02020603050405020304" pitchFamily="18" charset="0"/>
                <a:cs typeface="Times New Roman" panose="02020603050405020304" pitchFamily="18" charset="0"/>
              </a:rPr>
              <a:t> Quy định tại Điều 2 Nghị định số 49/2017/</a:t>
            </a:r>
            <a:r>
              <a:rPr lang="en-US" sz="2100" dirty="0" err="1">
                <a:latin typeface="Times New Roman" panose="02020603050405020304" pitchFamily="18" charset="0"/>
                <a:cs typeface="Times New Roman" panose="02020603050405020304" pitchFamily="18" charset="0"/>
              </a:rPr>
              <a:t>NĐ</a:t>
            </a:r>
            <a:r>
              <a:rPr lang="en-US" sz="2100" dirty="0">
                <a:latin typeface="Times New Roman" panose="02020603050405020304" pitchFamily="18" charset="0"/>
                <a:cs typeface="Times New Roman" panose="02020603050405020304" pitchFamily="18" charset="0"/>
              </a:rPr>
              <a:t>-CP ngày 24/4/2017 của Chính phủ.</a:t>
            </a:r>
            <a:endParaRPr lang="vi-VN" sz="2100" dirty="0">
              <a:latin typeface="Times New Roman" panose="02020603050405020304" pitchFamily="18" charset="0"/>
              <a:cs typeface="Times New Roman" panose="02020603050405020304" pitchFamily="18" charset="0"/>
            </a:endParaRPr>
          </a:p>
          <a:p>
            <a:pPr marL="0" indent="0" algn="just">
              <a:buNone/>
            </a:pPr>
            <a:endParaRPr lang="vi-VN"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90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BB3C1-11AC-4164-AF5D-D49E218640D0}"/>
              </a:ext>
            </a:extLst>
          </p:cNvPr>
          <p:cNvSpPr>
            <a:spLocks noGrp="1"/>
          </p:cNvSpPr>
          <p:nvPr>
            <p:ph idx="1"/>
          </p:nvPr>
        </p:nvSpPr>
        <p:spPr>
          <a:xfrm>
            <a:off x="1601107" y="464574"/>
            <a:ext cx="7296150" cy="2964426"/>
          </a:xfrm>
        </p:spPr>
        <p:txBody>
          <a:bodyPr>
            <a:noAutofit/>
          </a:bodyPr>
          <a:lstStyle/>
          <a:p>
            <a:pPr marL="0" indent="0" algn="just">
              <a:buNone/>
            </a:pPr>
            <a:r>
              <a:rPr lang="en-US" sz="2600" b="1" dirty="0">
                <a:latin typeface="Times New Roman" panose="02020603050405020304" pitchFamily="18" charset="0"/>
                <a:cs typeface="Times New Roman" panose="02020603050405020304" pitchFamily="18" charset="0"/>
              </a:rPr>
              <a:t>c. Nghiệp vụ kiểm tra phát hiện một số hành vi </a:t>
            </a:r>
            <a:r>
              <a:rPr lang="en-US" sz="2600" b="1" dirty="0" err="1">
                <a:latin typeface="Times New Roman" panose="02020603050405020304" pitchFamily="18" charset="0"/>
                <a:cs typeface="Times New Roman" panose="02020603050405020304" pitchFamily="18" charset="0"/>
              </a:rPr>
              <a:t>vi</a:t>
            </a:r>
            <a:r>
              <a:rPr lang="en-US" sz="2600" b="1" dirty="0">
                <a:latin typeface="Times New Roman" panose="02020603050405020304" pitchFamily="18" charset="0"/>
                <a:cs typeface="Times New Roman" panose="02020603050405020304" pitchFamily="18" charset="0"/>
              </a:rPr>
              <a:t> phạm thường xảy ra</a:t>
            </a:r>
            <a:endParaRPr lang="vi-VN"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Về nghiệp vụ xác định SIM thuê bao di động trả trước đã đăng ký thông tin thuê bao di động của người khác hay chưa chúng ta sử dụng các phương pháp chủ yếu sau đây:</a:t>
            </a:r>
            <a:endParaRPr lang="vi-VN"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Yêu cầu người bán SIM báo cáo, giải trình tình trạng SIM ?</a:t>
            </a:r>
            <a:endParaRPr lang="vi-VN"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Dùng máy điện thoại có bộ phận gắn SIM tách rời để kiểm tra (máy này chưa có máy chuyên dụng, chủ yếu độ, chế để sử dụng …);</a:t>
            </a:r>
            <a:endParaRPr lang="vi-VN"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Gọi điện thoại trực tiếp vào SIM đã kiểm tra.</a:t>
            </a:r>
            <a:endParaRPr lang="vi-VN" sz="2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2AABA95A-DAA7-459B-AC24-F0909592AB8C}"/>
              </a:ext>
            </a:extLst>
          </p:cNvPr>
          <p:cNvSpPr>
            <a:spLocks noGrp="1"/>
          </p:cNvSpPr>
          <p:nvPr>
            <p:ph type="ftr" sz="quarter" idx="11"/>
          </p:nvPr>
        </p:nvSpPr>
        <p:spPr>
          <a:xfrm>
            <a:off x="3427512" y="6492875"/>
            <a:ext cx="5716488" cy="365125"/>
          </a:xfrm>
        </p:spPr>
        <p:txBody>
          <a:bodyPr/>
          <a:lstStyle/>
          <a:p>
            <a:r>
              <a:rPr lang="vi-VN"/>
              <a:t> Hội nghị tập huấn công tác thanh tra, kiểm tra lĩnh vực thông tin và truyền thông năm 2019</a:t>
            </a:r>
          </a:p>
        </p:txBody>
      </p:sp>
    </p:spTree>
    <p:extLst>
      <p:ext uri="{BB962C8B-B14F-4D97-AF65-F5344CB8AC3E}">
        <p14:creationId xmlns:p14="http://schemas.microsoft.com/office/powerpoint/2010/main" val="274117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57893-71B2-4F79-862B-0091AB14C8C4}"/>
              </a:ext>
            </a:extLst>
          </p:cNvPr>
          <p:cNvSpPr>
            <a:spLocks noGrp="1"/>
          </p:cNvSpPr>
          <p:nvPr>
            <p:ph idx="1"/>
          </p:nvPr>
        </p:nvSpPr>
        <p:spPr>
          <a:xfrm>
            <a:off x="1194703" y="573287"/>
            <a:ext cx="7886700" cy="4234516"/>
          </a:xfrm>
        </p:spPr>
        <p:txBody>
          <a:bodyPr>
            <a:noAutofit/>
          </a:bodyPr>
          <a:lstStyle/>
          <a:p>
            <a:pPr marL="0" indent="0" algn="just">
              <a:buNone/>
            </a:pPr>
            <a:r>
              <a:rPr lang="en-US" sz="1600" b="1" dirty="0">
                <a:solidFill>
                  <a:schemeClr val="accent5"/>
                </a:solidFill>
                <a:latin typeface="Times New Roman" panose="02020603050405020304" pitchFamily="18" charset="0"/>
                <a:cs typeface="Times New Roman" panose="02020603050405020304" pitchFamily="18" charset="0"/>
              </a:rPr>
              <a:t>3. Về lĩnh vực in, phát hành xuất bản phẩm, photocopy</a:t>
            </a:r>
            <a:endParaRPr lang="vi-VN" sz="1600" dirty="0">
              <a:solidFill>
                <a:schemeClr val="accent5"/>
              </a:solidFill>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a. Nội dung kiểm tra:</a:t>
            </a:r>
            <a:r>
              <a:rPr lang="en-US" sz="1600" dirty="0">
                <a:latin typeface="Times New Roman" panose="02020603050405020304" pitchFamily="18" charset="0"/>
                <a:cs typeface="Times New Roman" panose="02020603050405020304" pitchFamily="18" charset="0"/>
              </a:rPr>
              <a:t> Kiểm tra, xác minh việc chấp hành các quy định của pháp luật về hoạt động xuất bản (quy định tại Luật Xuất bản năm 2012, Nghị định số 60/2014/</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19/6/2014 của Chính phủ quy định về hoạt động in, Nghị định số 25/2018/</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28/02/2018 của Chính phủ sửa đổi, bổ sung một số điều của Nghị định số </a:t>
            </a:r>
            <a:r>
              <a:rPr lang="en-US" sz="1600" dirty="0">
                <a:latin typeface="Times New Roman" panose="02020603050405020304" pitchFamily="18" charset="0"/>
                <a:cs typeface="Times New Roman" panose="02020603050405020304" pitchFamily="18" charset="0"/>
                <a:hlinkClick r:id="rId2" tooltip="Nghị định 60/2014/NĐ-CP"/>
              </a:rPr>
              <a:t>60/2014/</a:t>
            </a:r>
            <a:r>
              <a:rPr lang="en-US" sz="1600" dirty="0" err="1">
                <a:latin typeface="Times New Roman" panose="02020603050405020304" pitchFamily="18" charset="0"/>
                <a:cs typeface="Times New Roman" panose="02020603050405020304" pitchFamily="18" charset="0"/>
                <a:hlinkClick r:id="rId2" tooltip="Nghị định 60/2014/NĐ-CP"/>
              </a:rPr>
              <a:t>NĐ</a:t>
            </a:r>
            <a:r>
              <a:rPr lang="en-US" sz="1600" dirty="0">
                <a:latin typeface="Times New Roman" panose="02020603050405020304" pitchFamily="18" charset="0"/>
                <a:cs typeface="Times New Roman" panose="02020603050405020304" pitchFamily="18" charset="0"/>
                <a:hlinkClick r:id="rId2" tooltip="Nghị định 60/2014/NĐ-CP"/>
              </a:rPr>
              <a:t>-CP</a:t>
            </a:r>
            <a:r>
              <a:rPr lang="en-US" sz="1600" dirty="0">
                <a:latin typeface="Times New Roman" panose="02020603050405020304" pitchFamily="18" charset="0"/>
                <a:cs typeface="Times New Roman" panose="02020603050405020304" pitchFamily="18" charset="0"/>
              </a:rPr>
              <a:t> ngày 19 tháng 6 năm 2014 của Chính phủ quy định về hoạt động in và các văn bản hướng dẫn thi hành), nội dung tập trung gồm:</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Giấy phép kinh doanh, giấy phép hoạt động in (đối với doanh nghiệp, cơ sở in xuất bản phẩm), photocopy, phát hành xuất bản phẩm; riêng đối với hoạt động in là ngành nghề kinh doanh có điều kiện nên phải chấp hành các điều kiện về an ninh, trật tự, phòng cháy, chữa cháy …;</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Kiểm tra, thu hồi xử lý các xuất bản phẩm đã có quyết định thu hồi do có nội dung vi phạm pháp luật về nội dung (hằng năm theo đề nghị của Cục Xuất bản Sở đều có văn bản yêu cầu kiểm tra, thu hồi, xử lý xuất bản phẩm vi phạm);</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Kiểm tra nội dung sản phẩm, tài liệu, xuất bản phẩm đang được in, photocopy có phù hợp với các quy định tại Luật Xuất bản và các văn bản hướng dẫn thi hành: Vi phạm quyền tác giả, chưa có giấy phép (đối với xuất bản phẩm, tài liệu không kinh doanh), tài liệu bí mật nhà nước, bản đồ sai chủ quyền quốc gia, đồ trụy, mê tín dị đoan, hình ảnh tài liệu cá nhân khi chưa được phép của tổ chức, cá nhân …..;</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Kiểm tra, xác minh hóa đơn chứng từ thể hiện nguồn gốc hợp pháp của xuất bản phẩm đang được kinh doanh; nội dung xuất bản phẩm, tài liệu đang được kinh doanh có phù hợp với các quy định pháp luật về xuất bản; phát hành xuất bản phẩm, tài liệu đã có quyết định thu hồi.</a:t>
            </a:r>
            <a:endParaRPr lang="vi-VN" sz="1600" dirty="0">
              <a:latin typeface="Times New Roman" panose="02020603050405020304" pitchFamily="18" charset="0"/>
              <a:cs typeface="Times New Roman" panose="02020603050405020304" pitchFamily="18" charset="0"/>
            </a:endParaRPr>
          </a:p>
          <a:p>
            <a:pPr algn="just"/>
            <a:endParaRPr lang="vi-V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82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2B9BA9-F94D-4E42-A50A-BF3AC22D9C64}"/>
              </a:ext>
            </a:extLst>
          </p:cNvPr>
          <p:cNvSpPr>
            <a:spLocks noGrp="1"/>
          </p:cNvSpPr>
          <p:nvPr>
            <p:ph idx="1"/>
          </p:nvPr>
        </p:nvSpPr>
        <p:spPr>
          <a:xfrm>
            <a:off x="1422400" y="333829"/>
            <a:ext cx="7402286" cy="6183086"/>
          </a:xfrm>
        </p:spPr>
        <p:txBody>
          <a:bodyPr>
            <a:noAutofit/>
          </a:bodyPr>
          <a:lstStyle/>
          <a:p>
            <a:pPr marL="0" indent="0" algn="just">
              <a:buNone/>
            </a:pPr>
            <a:r>
              <a:rPr lang="en-US" sz="1600" b="1" dirty="0">
                <a:latin typeface="Times New Roman" panose="02020603050405020304" pitchFamily="18" charset="0"/>
                <a:cs typeface="Times New Roman" panose="02020603050405020304" pitchFamily="18" charset="0"/>
              </a:rPr>
              <a:t>b. Hành vi </a:t>
            </a:r>
            <a:r>
              <a:rPr lang="en-US" sz="1600" b="1" dirty="0" err="1">
                <a:latin typeface="Times New Roman" panose="02020603050405020304" pitchFamily="18" charset="0"/>
                <a:cs typeface="Times New Roman" panose="02020603050405020304" pitchFamily="18" charset="0"/>
              </a:rPr>
              <a:t>vi</a:t>
            </a:r>
            <a:r>
              <a:rPr lang="en-US" sz="1600" b="1" dirty="0">
                <a:latin typeface="Times New Roman" panose="02020603050405020304" pitchFamily="18" charset="0"/>
                <a:cs typeface="Times New Roman" panose="02020603050405020304" pitchFamily="18" charset="0"/>
              </a:rPr>
              <a:t> phạm chủ yếu, chế tài xử lý: </a:t>
            </a:r>
            <a:r>
              <a:rPr lang="en-US" sz="1600" dirty="0">
                <a:latin typeface="Times New Roman" panose="02020603050405020304" pitchFamily="18" charset="0"/>
                <a:cs typeface="Times New Roman" panose="02020603050405020304" pitchFamily="18" charset="0"/>
              </a:rPr>
              <a:t>Các hành vi </a:t>
            </a:r>
            <a:r>
              <a:rPr lang="en-US" sz="1600" dirty="0" err="1">
                <a:latin typeface="Times New Roman" panose="02020603050405020304" pitchFamily="18" charset="0"/>
                <a:cs typeface="Times New Roman" panose="02020603050405020304" pitchFamily="18" charset="0"/>
              </a:rPr>
              <a:t>vi</a:t>
            </a:r>
            <a:r>
              <a:rPr lang="en-US" sz="1600" dirty="0">
                <a:latin typeface="Times New Roman" panose="02020603050405020304" pitchFamily="18" charset="0"/>
                <a:cs typeface="Times New Roman" panose="02020603050405020304" pitchFamily="18" charset="0"/>
              </a:rPr>
              <a:t> phạm chủ yếu và chế tài xử lý được quy định tại Điều 25, 26, 27 Nghị định số 159/2013/</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của Chính phủ.</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c. Nghiệp vụ kiểm tra phát hiện một số hành vi </a:t>
            </a:r>
            <a:r>
              <a:rPr lang="en-US" sz="1600" b="1" dirty="0" err="1">
                <a:latin typeface="Times New Roman" panose="02020603050405020304" pitchFamily="18" charset="0"/>
                <a:cs typeface="Times New Roman" panose="02020603050405020304" pitchFamily="18" charset="0"/>
              </a:rPr>
              <a:t>vi</a:t>
            </a:r>
            <a:r>
              <a:rPr lang="en-US" sz="1600" b="1" dirty="0">
                <a:latin typeface="Times New Roman" panose="02020603050405020304" pitchFamily="18" charset="0"/>
                <a:cs typeface="Times New Roman" panose="02020603050405020304" pitchFamily="18" charset="0"/>
              </a:rPr>
              <a:t> phạm thường xảy ra</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Hành vi </a:t>
            </a:r>
            <a:r>
              <a:rPr lang="en-US" sz="1600" dirty="0" err="1">
                <a:latin typeface="Times New Roman" panose="02020603050405020304" pitchFamily="18" charset="0"/>
                <a:cs typeface="Times New Roman" panose="02020603050405020304" pitchFamily="18" charset="0"/>
              </a:rPr>
              <a:t>vi</a:t>
            </a:r>
            <a:r>
              <a:rPr lang="en-US" sz="1600" dirty="0">
                <a:latin typeface="Times New Roman" panose="02020603050405020304" pitchFamily="18" charset="0"/>
                <a:cs typeface="Times New Roman" panose="02020603050405020304" pitchFamily="18" charset="0"/>
              </a:rPr>
              <a:t> phạm về việc sử dụng máy photocopy và các thiết bị in khác để nhân bản trái phép báo chí, xuất bản phẩm nhằm mục đích kinh doanh hoặc lưu hành rộng rãi, </a:t>
            </a:r>
            <a:r>
              <a:rPr lang="en-US" sz="1600" b="1" i="1" dirty="0">
                <a:latin typeface="Times New Roman" panose="02020603050405020304" pitchFamily="18" charset="0"/>
                <a:cs typeface="Times New Roman" panose="02020603050405020304" pitchFamily="18" charset="0"/>
              </a:rPr>
              <a:t>Lưu ý:</a:t>
            </a:r>
            <a:r>
              <a:rPr lang="en-US" sz="1600" dirty="0">
                <a:latin typeface="Times New Roman" panose="02020603050405020304" pitchFamily="18" charset="0"/>
                <a:cs typeface="Times New Roman" panose="02020603050405020304" pitchFamily="18" charset="0"/>
              </a:rPr>
              <a:t> Đối với hành vi này cần phải xác định được mục đích của nhân bản trái phép báo chí, xuất bản phẩm là kinh doanh hoặc lưu hành rộng rãi.</a:t>
            </a:r>
            <a:endParaRPr lang="vi-VN" sz="1600" dirty="0">
              <a:latin typeface="Times New Roman" panose="02020603050405020304" pitchFamily="18" charset="0"/>
              <a:cs typeface="Times New Roman" panose="02020603050405020304" pitchFamily="18" charset="0"/>
            </a:endParaRPr>
          </a:p>
          <a:p>
            <a:pPr marL="0" indent="0" algn="just">
              <a:buNone/>
            </a:pPr>
            <a:r>
              <a:rPr lang="en-US" sz="1600" dirty="0">
                <a:latin typeface="Times New Roman" panose="02020603050405020304" pitchFamily="18" charset="0"/>
                <a:cs typeface="Times New Roman" panose="02020603050405020304" pitchFamily="18" charset="0"/>
              </a:rPr>
              <a:t>- Hành vi </a:t>
            </a:r>
            <a:r>
              <a:rPr lang="vi-VN" sz="1600" dirty="0">
                <a:latin typeface="Times New Roman" panose="02020603050405020304" pitchFamily="18" charset="0"/>
                <a:cs typeface="Times New Roman" panose="02020603050405020304" pitchFamily="18" charset="0"/>
              </a:rPr>
              <a:t>tàng trữ, phát hành, xuất bản phẩm in, nhân bản lậu, in giả, in nối bản trái phép hoặc xuất bản phẩm không có hóa đơn, chứng từ thể hiện nguồn gốc h</a:t>
            </a:r>
            <a:r>
              <a:rPr lang="en-US" sz="1600" dirty="0">
                <a:latin typeface="Times New Roman" panose="02020603050405020304" pitchFamily="18" charset="0"/>
                <a:cs typeface="Times New Roman" panose="02020603050405020304" pitchFamily="18" charset="0"/>
              </a:rPr>
              <a:t>ợ</a:t>
            </a:r>
            <a:r>
              <a:rPr lang="vi-VN" sz="1600" dirty="0">
                <a:latin typeface="Times New Roman" panose="02020603050405020304" pitchFamily="18" charset="0"/>
                <a:cs typeface="Times New Roman" panose="02020603050405020304" pitchFamily="18" charset="0"/>
              </a:rPr>
              <a:t>p pháp</a:t>
            </a:r>
            <a:r>
              <a:rPr lang="en-US" sz="1600" dirty="0">
                <a:latin typeface="Times New Roman" panose="02020603050405020304" pitchFamily="18" charset="0"/>
                <a:cs typeface="Times New Roman" panose="02020603050405020304" pitchFamily="18" charset="0"/>
              </a:rPr>
              <a:t>, để xác định hành vi </a:t>
            </a:r>
            <a:r>
              <a:rPr lang="en-US" sz="1600" dirty="0" err="1">
                <a:latin typeface="Times New Roman" panose="02020603050405020304" pitchFamily="18" charset="0"/>
                <a:cs typeface="Times New Roman" panose="02020603050405020304" pitchFamily="18" charset="0"/>
              </a:rPr>
              <a:t>vi</a:t>
            </a:r>
            <a:r>
              <a:rPr lang="en-US" sz="1600" dirty="0">
                <a:latin typeface="Times New Roman" panose="02020603050405020304" pitchFamily="18" charset="0"/>
                <a:cs typeface="Times New Roman" panose="02020603050405020304" pitchFamily="18" charset="0"/>
              </a:rPr>
              <a:t> phạm này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cần thực hiện nhiệm vụ xác minh sau đây:  Kiểm tra hóa đơn chứng từ của xuất bản phẩm; Đối với xuất bản phẩm của </a:t>
            </a:r>
            <a:r>
              <a:rPr lang="en-US" sz="1600" dirty="0" err="1">
                <a:latin typeface="Times New Roman" panose="02020603050405020304" pitchFamily="18" charset="0"/>
                <a:cs typeface="Times New Roman" panose="02020603050405020304" pitchFamily="18" charset="0"/>
              </a:rPr>
              <a:t>NXB</a:t>
            </a:r>
            <a:r>
              <a:rPr lang="en-US" sz="1600" dirty="0">
                <a:latin typeface="Times New Roman" panose="02020603050405020304" pitchFamily="18" charset="0"/>
                <a:cs typeface="Times New Roman" panose="02020603050405020304" pitchFamily="18" charset="0"/>
              </a:rPr>
              <a:t> Giáo dục Việt Nam và một số </a:t>
            </a:r>
            <a:r>
              <a:rPr lang="en-US" sz="1600" dirty="0" err="1">
                <a:latin typeface="Times New Roman" panose="02020603050405020304" pitchFamily="18" charset="0"/>
                <a:cs typeface="Times New Roman" panose="02020603050405020304" pitchFamily="18" charset="0"/>
              </a:rPr>
              <a:t>NXB</a:t>
            </a:r>
            <a:r>
              <a:rPr lang="en-US" sz="1600" dirty="0">
                <a:latin typeface="Times New Roman" panose="02020603050405020304" pitchFamily="18" charset="0"/>
                <a:cs typeface="Times New Roman" panose="02020603050405020304" pitchFamily="18" charset="0"/>
              </a:rPr>
              <a:t> khác: Kiểm tra tem chống giả được dán trực tiếp trên xuất bản phẩm;</a:t>
            </a:r>
          </a:p>
          <a:p>
            <a:pPr marL="0" indent="0" algn="just">
              <a:buNone/>
            </a:pPr>
            <a:r>
              <a:rPr lang="en-US" sz="1600" dirty="0">
                <a:latin typeface="Times New Roman" panose="02020603050405020304" pitchFamily="18" charset="0"/>
                <a:cs typeface="Times New Roman" panose="02020603050405020304" pitchFamily="18" charset="0"/>
              </a:rPr>
              <a:t>Đối với xuất bản phẩm lịch </a:t>
            </a:r>
            <a:r>
              <a:rPr lang="en-US" sz="1600" dirty="0" err="1">
                <a:latin typeface="Times New Roman" panose="02020603050405020304" pitchFamily="18" charset="0"/>
                <a:cs typeface="Times New Roman" panose="02020603050405020304" pitchFamily="18" charset="0"/>
              </a:rPr>
              <a:t>blốc</a:t>
            </a:r>
            <a:r>
              <a:rPr lang="en-US" sz="1600" dirty="0">
                <a:latin typeface="Times New Roman" panose="02020603050405020304" pitchFamily="18" charset="0"/>
                <a:cs typeface="Times New Roman" panose="02020603050405020304" pitchFamily="18" charset="0"/>
              </a:rPr>
              <a:t>: Kiểm tra tem chống giả được dán trên lịch </a:t>
            </a:r>
            <a:r>
              <a:rPr lang="en-US" sz="1600" dirty="0" err="1">
                <a:latin typeface="Times New Roman" panose="02020603050405020304" pitchFamily="18" charset="0"/>
                <a:cs typeface="Times New Roman" panose="02020603050405020304" pitchFamily="18" charset="0"/>
              </a:rPr>
              <a:t>blốc</a:t>
            </a:r>
            <a:r>
              <a:rPr lang="en-US" sz="1600" dirty="0">
                <a:latin typeface="Times New Roman" panose="02020603050405020304" pitchFamily="18" charset="0"/>
                <a:cs typeface="Times New Roman" panose="02020603050405020304" pitchFamily="18" charset="0"/>
              </a:rPr>
              <a:t> (đối với các lịch </a:t>
            </a:r>
            <a:r>
              <a:rPr lang="en-US" sz="1600" dirty="0" err="1">
                <a:latin typeface="Times New Roman" panose="02020603050405020304" pitchFamily="18" charset="0"/>
                <a:cs typeface="Times New Roman" panose="02020603050405020304" pitchFamily="18" charset="0"/>
              </a:rPr>
              <a:t>blốc</a:t>
            </a:r>
            <a:r>
              <a:rPr lang="en-US" sz="1600" dirty="0">
                <a:latin typeface="Times New Roman" panose="02020603050405020304" pitchFamily="18" charset="0"/>
                <a:cs typeface="Times New Roman" panose="02020603050405020304" pitchFamily="18" charset="0"/>
              </a:rPr>
              <a:t> không dán tem chống giả thì xử lý vi phạm hành chính, thu hồi), để xác định tem chống giả có đúng mẫu của cơ quan có thẩm quyền chúng ta thực hiện việc thoa nước lên bề mặt tem sẽ xuất hiện dòng chữ “CỤC XUẤT BẢN”, hoặc hơ lửa nhiệt lên hình ngôi sao màu đỏ, khi thực hiện ngôi sao màu đỏ sẽ biến mất (tùy vào từng năm Cục Xuất bản sẽ có hướng dẫn các để phân biệt, xác định tem chống giả); </a:t>
            </a:r>
            <a:r>
              <a:rPr lang="en-US" sz="1600" b="1" dirty="0">
                <a:latin typeface="Times New Roman" panose="02020603050405020304" pitchFamily="18" charset="0"/>
                <a:cs typeface="Times New Roman" panose="02020603050405020304" pitchFamily="18" charset="0"/>
              </a:rPr>
              <a:t>* Lưu ý: Đối với máy Photocopy màu, </a:t>
            </a:r>
            <a:r>
              <a:rPr lang="en-US" sz="1600" dirty="0">
                <a:latin typeface="Times New Roman" panose="02020603050405020304" pitchFamily="18" charset="0"/>
                <a:cs typeface="Times New Roman" panose="02020603050405020304" pitchFamily="18" charset="0"/>
              </a:rPr>
              <a:t>theo quy định tại Khoản 17 Điều 1 Nghị định số 25/2018/</a:t>
            </a:r>
            <a:r>
              <a:rPr lang="en-US" sz="1600" dirty="0" err="1">
                <a:latin typeface="Times New Roman" panose="02020603050405020304" pitchFamily="18" charset="0"/>
                <a:cs typeface="Times New Roman" panose="02020603050405020304" pitchFamily="18" charset="0"/>
              </a:rPr>
              <a:t>NĐ</a:t>
            </a:r>
            <a:r>
              <a:rPr lang="en-US" sz="1600" dirty="0">
                <a:latin typeface="Times New Roman" panose="02020603050405020304" pitchFamily="18" charset="0"/>
                <a:cs typeface="Times New Roman" panose="02020603050405020304" pitchFamily="18" charset="0"/>
              </a:rPr>
              <a:t>-CP ngày 28/02/2018 của Chính phủ sửa đổi, bổ sung một số điều của Nghị định số </a:t>
            </a:r>
            <a:r>
              <a:rPr lang="en-US" sz="1600" u="sng" dirty="0">
                <a:latin typeface="Times New Roman" panose="02020603050405020304" pitchFamily="18" charset="0"/>
                <a:cs typeface="Times New Roman" panose="02020603050405020304" pitchFamily="18" charset="0"/>
                <a:hlinkClick r:id="rId2" tooltip="Nghị định 60/2014/NĐ-CP"/>
              </a:rPr>
              <a:t>60/2014/</a:t>
            </a:r>
            <a:r>
              <a:rPr lang="en-US" sz="1600" u="sng" dirty="0" err="1">
                <a:latin typeface="Times New Roman" panose="02020603050405020304" pitchFamily="18" charset="0"/>
                <a:cs typeface="Times New Roman" panose="02020603050405020304" pitchFamily="18" charset="0"/>
                <a:hlinkClick r:id="rId2" tooltip="Nghị định 60/2014/NĐ-CP"/>
              </a:rPr>
              <a:t>NĐ</a:t>
            </a:r>
            <a:r>
              <a:rPr lang="en-US" sz="1600" u="sng" dirty="0">
                <a:latin typeface="Times New Roman" panose="02020603050405020304" pitchFamily="18" charset="0"/>
                <a:cs typeface="Times New Roman" panose="02020603050405020304" pitchFamily="18" charset="0"/>
                <a:hlinkClick r:id="rId2" tooltip="Nghị định 60/2014/NĐ-CP"/>
              </a:rPr>
              <a:t>-CP</a:t>
            </a:r>
            <a:r>
              <a:rPr lang="en-US" sz="1600" dirty="0">
                <a:latin typeface="Times New Roman" panose="02020603050405020304" pitchFamily="18" charset="0"/>
                <a:cs typeface="Times New Roman" panose="02020603050405020304" pitchFamily="18" charset="0"/>
              </a:rPr>
              <a:t> ngày 19 tháng 6 năm 2014 của Chính phủ quy định về hoạt động in, thì hiện nay tổ chức, cá nhân được sử dụng máy </a:t>
            </a:r>
            <a:r>
              <a:rPr lang="en-US" sz="1600" b="1" dirty="0">
                <a:latin typeface="Times New Roman" panose="02020603050405020304" pitchFamily="18" charset="0"/>
                <a:cs typeface="Times New Roman" panose="02020603050405020304" pitchFamily="18" charset="0"/>
              </a:rPr>
              <a:t>PHOTOCOPY MÀU</a:t>
            </a:r>
            <a:r>
              <a:rPr lang="en-US" sz="1600" dirty="0">
                <a:latin typeface="Times New Roman" panose="02020603050405020304" pitchFamily="18" charset="0"/>
                <a:cs typeface="Times New Roman" panose="02020603050405020304" pitchFamily="18" charset="0"/>
              </a:rPr>
              <a:t> và phải đăng ký trước khi sử dụng (đăng ký về Sở Thông tin và Truyền thông). </a:t>
            </a:r>
            <a:endParaRPr lang="vi-VN" sz="1600" dirty="0">
              <a:latin typeface="Times New Roman" panose="02020603050405020304" pitchFamily="18" charset="0"/>
              <a:cs typeface="Times New Roman" panose="02020603050405020304" pitchFamily="18" charset="0"/>
            </a:endParaRPr>
          </a:p>
          <a:p>
            <a:pPr marL="0" indent="0" algn="just">
              <a:buNone/>
            </a:pPr>
            <a:endParaRPr lang="vi-V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9912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3959</Words>
  <Application>Microsoft Office PowerPoint</Application>
  <PresentationFormat>On-screen Show (4:3)</PresentationFormat>
  <Paragraphs>85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Tahoma</vt:lpstr>
      <vt:lpstr>Times New Roman</vt:lpstr>
      <vt:lpstr>Wingdings 3</vt:lpstr>
      <vt:lpstr>Wisp</vt:lpstr>
      <vt:lpstr>PowerPoint Presentation</vt:lpstr>
      <vt:lpstr>CÔNG TÁC BAN HÀNH KẾ HOẠCH KIỂM TRA </vt:lpstr>
      <vt:lpstr>I. CÁC VĂN BẢN PHÁP LUẬT QUY ĐỊNH VỀ THANH TRA, KIỂM TRA, XỬ LÝ VI PHẠM HÀNH CHÍNH CHỦ YẾU </vt:lpstr>
      <vt:lpstr>II. NỘI DUNG, NGHIỆP VỤ THANH TRA, KIỂM TRA VÀ CÁC HÀNH VI VI PHẠM CHỦ YẾU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CÔNG TÁC  THANH TRA, KIỂM TRA CHUYÊN NGÀNH  THÔNG TIN VÀ TRUYỀN THÔNG  NĂM 2019</dc:title>
  <dc:creator>Sam Ward</dc:creator>
  <cp:lastModifiedBy>Lê Đức Tuyên</cp:lastModifiedBy>
  <cp:revision>3</cp:revision>
  <cp:lastPrinted>2019-07-17T07:30:03Z</cp:lastPrinted>
  <dcterms:created xsi:type="dcterms:W3CDTF">2019-07-17T07:29:19Z</dcterms:created>
  <dcterms:modified xsi:type="dcterms:W3CDTF">2019-07-18T08:44:05Z</dcterms:modified>
</cp:coreProperties>
</file>