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2" r:id="rId2"/>
    <p:sldId id="260" r:id="rId3"/>
    <p:sldId id="300" r:id="rId4"/>
    <p:sldId id="301" r:id="rId5"/>
    <p:sldId id="335" r:id="rId6"/>
    <p:sldId id="317" r:id="rId7"/>
    <p:sldId id="321" r:id="rId8"/>
    <p:sldId id="320" r:id="rId9"/>
    <p:sldId id="322" r:id="rId10"/>
    <p:sldId id="323" r:id="rId11"/>
    <p:sldId id="324" r:id="rId12"/>
    <p:sldId id="336" r:id="rId13"/>
    <p:sldId id="302" r:id="rId14"/>
    <p:sldId id="337" r:id="rId15"/>
    <p:sldId id="326" r:id="rId16"/>
    <p:sldId id="327" r:id="rId17"/>
    <p:sldId id="331" r:id="rId18"/>
    <p:sldId id="350" r:id="rId19"/>
    <p:sldId id="278" r:id="rId20"/>
    <p:sldId id="339" r:id="rId21"/>
    <p:sldId id="351" r:id="rId22"/>
    <p:sldId id="340" r:id="rId23"/>
    <p:sldId id="341" r:id="rId24"/>
    <p:sldId id="342" r:id="rId25"/>
    <p:sldId id="343" r:id="rId26"/>
    <p:sldId id="344" r:id="rId27"/>
    <p:sldId id="345" r:id="rId28"/>
    <p:sldId id="346" r:id="rId29"/>
    <p:sldId id="347" r:id="rId30"/>
    <p:sldId id="349" r:id="rId31"/>
    <p:sldId id="352" r:id="rId32"/>
    <p:sldId id="290"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2" d="100"/>
          <a:sy n="72" d="100"/>
        </p:scale>
        <p:origin x="5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76632-B21A-4F43-8314-6535182C1816}" type="datetimeFigureOut">
              <a:rPr lang="en-US" smtClean="0"/>
              <a:pPr/>
              <a:t>25/11/2022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DE4AF-89C8-46C9-9182-6EDE7F405DC7}" type="slidenum">
              <a:rPr lang="en-US" smtClean="0"/>
              <a:pPr/>
              <a:t>‹#›</a:t>
            </a:fld>
            <a:endParaRPr lang="en-US"/>
          </a:p>
        </p:txBody>
      </p:sp>
    </p:spTree>
    <p:extLst>
      <p:ext uri="{BB962C8B-B14F-4D97-AF65-F5344CB8AC3E}">
        <p14:creationId xmlns:p14="http://schemas.microsoft.com/office/powerpoint/2010/main" val="370333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264982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247967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12295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324052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48681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270370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358197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73731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426793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283865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3038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224582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33610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245119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339660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87168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3665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325057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354292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51427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9779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313063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92F0B-0683-42CF-BAE8-76D5997B27D0}" type="datetimeFigureOut">
              <a:rPr lang="en-US" smtClean="0"/>
              <a:pPr/>
              <a:t>25/11/2022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0E2A9-A54B-472E-8829-89BACEECCF52}" type="slidenum">
              <a:rPr lang="en-US" smtClean="0"/>
              <a:pPr/>
              <a:t>‹#›</a:t>
            </a:fld>
            <a:endParaRPr lang="en-US"/>
          </a:p>
        </p:txBody>
      </p:sp>
    </p:spTree>
    <p:extLst>
      <p:ext uri="{BB962C8B-B14F-4D97-AF65-F5344CB8AC3E}">
        <p14:creationId xmlns:p14="http://schemas.microsoft.com/office/powerpoint/2010/main" val="42650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p:cNvPicPr>
          <p:nvPr/>
        </p:nvPicPr>
        <p:blipFill>
          <a:blip r:embed="rId4"/>
          <a:stretch>
            <a:fillRect/>
          </a:stretch>
        </p:blipFill>
        <p:spPr>
          <a:xfrm>
            <a:off x="1157282" y="1346595"/>
            <a:ext cx="10058400" cy="4572000"/>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effectLst>
            <a:outerShdw blurRad="50800" dist="25400" dir="5400000" algn="ctr" rotWithShape="0">
              <a:srgbClr val="000000">
                <a:alpha val="43137"/>
              </a:srgbClr>
            </a:outerShdw>
          </a:effectLst>
        </p:spPr>
      </p:pic>
      <p:sp>
        <p:nvSpPr>
          <p:cNvPr id="9" name="Rectangle 8">
            <a:extLst>
              <a:ext uri="{FF2B5EF4-FFF2-40B4-BE49-F238E27FC236}">
                <a16:creationId xmlns:a16="http://schemas.microsoft.com/office/drawing/2014/main" id="{7E8FA0E3-BE20-976D-F182-F7981C648672}"/>
              </a:ext>
            </a:extLst>
          </p:cNvPr>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C1E57782-1B90-0DFF-3180-8CBBC9FAF0AC}"/>
              </a:ext>
            </a:extLst>
          </p:cNvPr>
          <p:cNvSpPr/>
          <p:nvPr/>
        </p:nvSpPr>
        <p:spPr>
          <a:xfrm>
            <a:off x="1271587" y="4947348"/>
            <a:ext cx="10058399" cy="769441"/>
          </a:xfrm>
          <a:prstGeom prst="rect">
            <a:avLst/>
          </a:prstGeom>
          <a:noFill/>
        </p:spPr>
        <p:txBody>
          <a:bodyPr wrap="square" lIns="91440" tIns="45720" rIns="91440" bIns="45720">
            <a:spAutoFit/>
          </a:bodyPr>
          <a:lstStyle/>
          <a:p>
            <a:pPr algn="ctr"/>
            <a:r>
              <a:rPr lang="en-US" sz="2200" b="1" i="1" cap="none" spc="50" err="1">
                <a:ln w="0"/>
                <a:solidFill>
                  <a:schemeClr val="bg1"/>
                </a:solidFill>
                <a:effectLst>
                  <a:innerShdw blurRad="63500" dist="50800" dir="13500000">
                    <a:srgbClr val="000000">
                      <a:alpha val="50000"/>
                    </a:srgbClr>
                  </a:innerShdw>
                </a:effectLst>
              </a:rPr>
              <a:t>Người</a:t>
            </a:r>
            <a:r>
              <a:rPr lang="en-US" sz="2200" b="1" i="1" cap="none" spc="50">
                <a:ln w="0"/>
                <a:solidFill>
                  <a:schemeClr val="bg1"/>
                </a:solidFill>
                <a:effectLst>
                  <a:innerShdw blurRad="63500" dist="50800" dir="13500000">
                    <a:srgbClr val="000000">
                      <a:alpha val="50000"/>
                    </a:srgbClr>
                  </a:innerShdw>
                </a:effectLst>
              </a:rPr>
              <a:t> </a:t>
            </a:r>
            <a:r>
              <a:rPr lang="en-US" sz="2200" b="1" i="1" cap="none" spc="50" err="1">
                <a:ln w="0"/>
                <a:solidFill>
                  <a:schemeClr val="bg1"/>
                </a:solidFill>
                <a:effectLst>
                  <a:innerShdw blurRad="63500" dist="50800" dir="13500000">
                    <a:srgbClr val="000000">
                      <a:alpha val="50000"/>
                    </a:srgbClr>
                  </a:innerShdw>
                </a:effectLst>
              </a:rPr>
              <a:t>trình</a:t>
            </a:r>
            <a:r>
              <a:rPr lang="en-US" sz="2200" b="1" i="1" cap="none" spc="50">
                <a:ln w="0"/>
                <a:solidFill>
                  <a:schemeClr val="bg1"/>
                </a:solidFill>
                <a:effectLst>
                  <a:innerShdw blurRad="63500" dist="50800" dir="13500000">
                    <a:srgbClr val="000000">
                      <a:alpha val="50000"/>
                    </a:srgbClr>
                  </a:innerShdw>
                </a:effectLst>
              </a:rPr>
              <a:t> bày: </a:t>
            </a:r>
            <a:r>
              <a:rPr lang="en-US" sz="2200" i="1">
                <a:solidFill>
                  <a:schemeClr val="bg1"/>
                </a:solidFill>
              </a:rPr>
              <a:t>Đồng chí Đỗ Tiến Đông - </a:t>
            </a:r>
            <a:r>
              <a:rPr lang="it-IT" sz="2200" i="1">
                <a:solidFill>
                  <a:schemeClr val="bg1"/>
                </a:solidFill>
              </a:rPr>
              <a:t>Ủy viên Ban Thường vụ Tỉnh ủy, </a:t>
            </a:r>
          </a:p>
          <a:p>
            <a:pPr algn="ctr"/>
            <a:r>
              <a:rPr lang="en-US" sz="2200" i="1">
                <a:solidFill>
                  <a:schemeClr val="bg1"/>
                </a:solidFill>
              </a:rPr>
              <a:t>Phó Chủ tịch Thường trực UBND tỉnh</a:t>
            </a:r>
            <a:r>
              <a:rPr lang="en-US" sz="2200" b="1" i="1" cap="none" spc="50">
                <a:ln w="0"/>
                <a:solidFill>
                  <a:schemeClr val="bg1"/>
                </a:solidFill>
                <a:effectLst>
                  <a:innerShdw blurRad="63500" dist="50800" dir="13500000">
                    <a:srgbClr val="000000">
                      <a:alpha val="50000"/>
                    </a:srgbClr>
                  </a:innerShdw>
                </a:effectLst>
              </a:rPr>
              <a:t> </a:t>
            </a:r>
          </a:p>
        </p:txBody>
      </p:sp>
      <p:sp>
        <p:nvSpPr>
          <p:cNvPr id="5" name="Rectangle 4">
            <a:extLst>
              <a:ext uri="{FF2B5EF4-FFF2-40B4-BE49-F238E27FC236}">
                <a16:creationId xmlns:a16="http://schemas.microsoft.com/office/drawing/2014/main" id="{AE617143-D6E0-0862-D504-811187235198}"/>
              </a:ext>
            </a:extLst>
          </p:cNvPr>
          <p:cNvSpPr/>
          <p:nvPr/>
        </p:nvSpPr>
        <p:spPr>
          <a:xfrm>
            <a:off x="1157283" y="2256076"/>
            <a:ext cx="10058399" cy="1908215"/>
          </a:xfrm>
          <a:prstGeom prst="rect">
            <a:avLst/>
          </a:prstGeom>
          <a:noFill/>
        </p:spPr>
        <p:txBody>
          <a:bodyPr wrap="square" lIns="91440" tIns="45720" rIns="91440" bIns="45720">
            <a:spAutoFit/>
          </a:bodyPr>
          <a:lstStyle/>
          <a:p>
            <a:pPr algn="ctr"/>
            <a:r>
              <a:rPr lang="en-US" sz="4000" b="1" cap="none" spc="0">
                <a:ln w="6600">
                  <a:solidFill>
                    <a:schemeClr val="accent2"/>
                  </a:solidFill>
                  <a:prstDash val="solid"/>
                </a:ln>
                <a:solidFill>
                  <a:srgbClr val="FFFF00"/>
                </a:solidFill>
                <a:effectLst>
                  <a:outerShdw dist="38100" dir="2700000" algn="tl" rotWithShape="0">
                    <a:schemeClr val="accent2"/>
                  </a:outerShdw>
                </a:effectLst>
              </a:rPr>
              <a:t>QUÁN TRIỆT, HỌC TẬP</a:t>
            </a:r>
          </a:p>
          <a:p>
            <a:pPr algn="ctr"/>
            <a:r>
              <a:rPr lang="en-US" sz="2600" b="1" cap="none" spc="0">
                <a:ln w="6600">
                  <a:solidFill>
                    <a:schemeClr val="accent2"/>
                  </a:solidFill>
                  <a:prstDash val="solid"/>
                </a:ln>
                <a:solidFill>
                  <a:srgbClr val="FFFF00"/>
                </a:solidFill>
                <a:effectLst>
                  <a:outerShdw dist="38100" dir="2700000" algn="tl" rotWithShape="0">
                    <a:schemeClr val="accent2"/>
                  </a:outerShdw>
                </a:effectLst>
              </a:rPr>
              <a:t>Nghị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quyết</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số</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04-NQ/</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TU</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ngày</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20/01/2022 </a:t>
            </a:r>
          </a:p>
          <a:p>
            <a:pPr algn="ct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của</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Ban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Chấp</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hành</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Đảng</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bộ</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tỉnh</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Gia</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Lai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khóa</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XVI </a:t>
            </a:r>
          </a:p>
          <a:p>
            <a:pPr algn="ct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về</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chuyển</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đổi</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số</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tỉnh</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Gia</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Lai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đến</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năm</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2025,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định</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hướng</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đến</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a:t>
            </a:r>
            <a:r>
              <a:rPr lang="en-US" sz="2600" b="1" cap="none" spc="0" err="1">
                <a:ln w="6600">
                  <a:solidFill>
                    <a:schemeClr val="accent2"/>
                  </a:solidFill>
                  <a:prstDash val="solid"/>
                </a:ln>
                <a:solidFill>
                  <a:srgbClr val="FFFF00"/>
                </a:solidFill>
                <a:effectLst>
                  <a:outerShdw dist="38100" dir="2700000" algn="tl" rotWithShape="0">
                    <a:schemeClr val="accent2"/>
                  </a:outerShdw>
                </a:effectLst>
              </a:rPr>
              <a:t>năm</a:t>
            </a:r>
            <a:r>
              <a:rPr lang="en-US" sz="2600" b="1" cap="none" spc="0">
                <a:ln w="6600">
                  <a:solidFill>
                    <a:schemeClr val="accent2"/>
                  </a:solidFill>
                  <a:prstDash val="solid"/>
                </a:ln>
                <a:solidFill>
                  <a:srgbClr val="FFFF00"/>
                </a:solidFill>
                <a:effectLst>
                  <a:outerShdw dist="38100" dir="2700000" algn="tl" rotWithShape="0">
                    <a:schemeClr val="accent2"/>
                  </a:outerShdw>
                </a:effectLst>
              </a:rPr>
              <a:t> 2030</a:t>
            </a:r>
          </a:p>
        </p:txBody>
      </p:sp>
      <p:sp>
        <p:nvSpPr>
          <p:cNvPr id="2" name="Rectangle 1">
            <a:extLst>
              <a:ext uri="{FF2B5EF4-FFF2-40B4-BE49-F238E27FC236}">
                <a16:creationId xmlns:a16="http://schemas.microsoft.com/office/drawing/2014/main" id="{BBD06AC2-CE4E-C93C-8863-AFEDC9603A76}"/>
              </a:ext>
            </a:extLst>
          </p:cNvPr>
          <p:cNvSpPr/>
          <p:nvPr/>
        </p:nvSpPr>
        <p:spPr>
          <a:xfrm>
            <a:off x="1157283" y="1359219"/>
            <a:ext cx="10058399" cy="523220"/>
          </a:xfrm>
          <a:prstGeom prst="rect">
            <a:avLst/>
          </a:prstGeom>
          <a:solidFill>
            <a:srgbClr val="FF0000">
              <a:alpha val="11000"/>
            </a:srgbClr>
          </a:solidFill>
        </p:spPr>
        <p:txBody>
          <a:bodyPr wrap="square" lIns="91440" tIns="45720" rIns="91440" bIns="45720">
            <a:spAutoFit/>
          </a:bodyPr>
          <a:lstStyle/>
          <a:p>
            <a:pPr algn="ctr"/>
            <a:r>
              <a:rPr lang="en-US" sz="2800" b="1" cap="none" spc="0">
                <a:ln w="6600">
                  <a:solidFill>
                    <a:schemeClr val="accent2"/>
                  </a:solidFill>
                  <a:prstDash val="solid"/>
                </a:ln>
                <a:solidFill>
                  <a:srgbClr val="FFFF00"/>
                </a:solidFill>
                <a:effectLst>
                  <a:outerShdw dist="38100" dir="2700000" algn="tl" rotWithShape="0">
                    <a:schemeClr val="accent2"/>
                  </a:outerShdw>
                </a:effectLst>
              </a:rPr>
              <a:t>UBND TỈNH GIA LAI</a:t>
            </a:r>
          </a:p>
        </p:txBody>
      </p:sp>
    </p:spTree>
    <p:extLst>
      <p:ext uri="{BB962C8B-B14F-4D97-AF65-F5344CB8AC3E}">
        <p14:creationId xmlns:p14="http://schemas.microsoft.com/office/powerpoint/2010/main" val="13958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50780"/>
            <a:ext cx="12192000" cy="830997"/>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1.3 Công tác lãnh đạo, chỉ đạo về xây dựng chính quyền điện tử, đô thị thông minh, </a:t>
            </a:r>
          </a:p>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chuyển đổi số được quan tâm</a:t>
            </a:r>
          </a:p>
        </p:txBody>
      </p:sp>
      <p:sp>
        <p:nvSpPr>
          <p:cNvPr id="16" name="Content Placeholder 2"/>
          <p:cNvSpPr>
            <a:spLocks noGrp="1"/>
          </p:cNvSpPr>
          <p:nvPr>
            <p:ph idx="1"/>
          </p:nvPr>
        </p:nvSpPr>
        <p:spPr>
          <a:xfrm>
            <a:off x="583004" y="2083392"/>
            <a:ext cx="11025991" cy="3133862"/>
          </a:xfrm>
          <a:gradFill>
            <a:gsLst>
              <a:gs pos="29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a:noAutofit/>
          </a:bodyPr>
          <a:lstStyle/>
          <a:p>
            <a:pPr algn="just"/>
            <a:r>
              <a:rPr lang="en-US" sz="2400">
                <a:solidFill>
                  <a:srgbClr val="002060"/>
                </a:solidFill>
                <a:latin typeface="Times New Roman" panose="02020603050405020304" pitchFamily="18" charset="0"/>
                <a:cs typeface="Times New Roman" panose="02020603050405020304" pitchFamily="18" charset="0"/>
              </a:rPr>
              <a:t>Ban Thường vụ </a:t>
            </a:r>
            <a:r>
              <a:rPr lang="vi-VN" sz="2400">
                <a:solidFill>
                  <a:srgbClr val="002060"/>
                </a:solidFill>
                <a:latin typeface="Times New Roman" panose="02020603050405020304" pitchFamily="18" charset="0"/>
                <a:cs typeface="Times New Roman" panose="02020603050405020304" pitchFamily="18" charset="0"/>
              </a:rPr>
              <a:t>Tỉnh ủy</a:t>
            </a:r>
            <a:r>
              <a:rPr lang="en-US" sz="2400">
                <a:solidFill>
                  <a:srgbClr val="002060"/>
                </a:solidFill>
                <a:latin typeface="Times New Roman" panose="02020603050405020304" pitchFamily="18" charset="0"/>
                <a:cs typeface="Times New Roman" panose="02020603050405020304" pitchFamily="18" charset="0"/>
              </a:rPr>
              <a:t> đ</a:t>
            </a:r>
            <a:r>
              <a:rPr lang="vi-VN" sz="2400">
                <a:solidFill>
                  <a:srgbClr val="002060"/>
                </a:solidFill>
                <a:latin typeface="Times New Roman" panose="02020603050405020304" pitchFamily="18" charset="0"/>
                <a:cs typeface="Times New Roman" panose="02020603050405020304" pitchFamily="18" charset="0"/>
              </a:rPr>
              <a:t>ã ban hành Chương trình </a:t>
            </a:r>
            <a:r>
              <a:rPr lang="en-US" sz="2400">
                <a:solidFill>
                  <a:srgbClr val="002060"/>
                </a:solidFill>
                <a:latin typeface="Times New Roman" panose="02020603050405020304" pitchFamily="18" charset="0"/>
                <a:cs typeface="Times New Roman" panose="02020603050405020304" pitchFamily="18" charset="0"/>
              </a:rPr>
              <a:t>hành động </a:t>
            </a:r>
            <a:r>
              <a:rPr lang="vi-VN" sz="2400">
                <a:solidFill>
                  <a:srgbClr val="002060"/>
                </a:solidFill>
                <a:latin typeface="Times New Roman" panose="02020603050405020304" pitchFamily="18" charset="0"/>
                <a:cs typeface="Times New Roman" panose="02020603050405020304" pitchFamily="18" charset="0"/>
              </a:rPr>
              <a:t>số 03-CTr/TU</a:t>
            </a:r>
            <a:r>
              <a:rPr lang="en-US" sz="2400">
                <a:solidFill>
                  <a:srgbClr val="002060"/>
                </a:solidFill>
                <a:latin typeface="Times New Roman" panose="02020603050405020304" pitchFamily="18" charset="0"/>
                <a:cs typeface="Times New Roman" panose="02020603050405020304" pitchFamily="18" charset="0"/>
              </a:rPr>
              <a:t>,</a:t>
            </a:r>
            <a:r>
              <a:rPr lang="vi-VN" sz="2400">
                <a:solidFill>
                  <a:srgbClr val="002060"/>
                </a:solidFill>
                <a:latin typeface="Times New Roman" panose="02020603050405020304" pitchFamily="18" charset="0"/>
                <a:cs typeface="Times New Roman" panose="02020603050405020304" pitchFamily="18" charset="0"/>
              </a:rPr>
              <a:t> ngày 05</a:t>
            </a:r>
            <a:r>
              <a:rPr lang="en-US" sz="2400">
                <a:solidFill>
                  <a:srgbClr val="002060"/>
                </a:solidFill>
                <a:latin typeface="Times New Roman" panose="02020603050405020304" pitchFamily="18" charset="0"/>
                <a:cs typeface="Times New Roman" panose="02020603050405020304" pitchFamily="18" charset="0"/>
              </a:rPr>
              <a:t> tháng </a:t>
            </a:r>
            <a:r>
              <a:rPr lang="vi-VN" sz="2400">
                <a:solidFill>
                  <a:srgbClr val="002060"/>
                </a:solidFill>
                <a:latin typeface="Times New Roman" panose="02020603050405020304" pitchFamily="18" charset="0"/>
                <a:cs typeface="Times New Roman" panose="02020603050405020304" pitchFamily="18" charset="0"/>
              </a:rPr>
              <a:t>11</a:t>
            </a:r>
            <a:r>
              <a:rPr lang="en-US" sz="2400">
                <a:solidFill>
                  <a:srgbClr val="002060"/>
                </a:solidFill>
                <a:latin typeface="Times New Roman" panose="02020603050405020304" pitchFamily="18" charset="0"/>
                <a:cs typeface="Times New Roman" panose="02020603050405020304" pitchFamily="18" charset="0"/>
              </a:rPr>
              <a:t> năm </a:t>
            </a:r>
            <a:r>
              <a:rPr lang="vi-VN" sz="2400">
                <a:solidFill>
                  <a:srgbClr val="002060"/>
                </a:solidFill>
                <a:latin typeface="Times New Roman" panose="02020603050405020304" pitchFamily="18" charset="0"/>
                <a:cs typeface="Times New Roman" panose="02020603050405020304" pitchFamily="18" charset="0"/>
              </a:rPr>
              <a:t>2020</a:t>
            </a:r>
            <a:r>
              <a:rPr lang="en-US" sz="2400">
                <a:solidFill>
                  <a:srgbClr val="002060"/>
                </a:solidFill>
                <a:latin typeface="Times New Roman" panose="02020603050405020304" pitchFamily="18" charset="0"/>
                <a:cs typeface="Times New Roman" panose="02020603050405020304" pitchFamily="18" charset="0"/>
              </a:rPr>
              <a:t>.</a:t>
            </a:r>
          </a:p>
          <a:p>
            <a:pPr algn="just"/>
            <a:r>
              <a:rPr lang="en-US" sz="2400">
                <a:solidFill>
                  <a:srgbClr val="002060"/>
                </a:solidFill>
                <a:latin typeface="Times New Roman" panose="02020603050405020304" pitchFamily="18" charset="0"/>
                <a:cs typeface="Times New Roman" panose="02020603050405020304" pitchFamily="18" charset="0"/>
              </a:rPr>
              <a:t>C</a:t>
            </a:r>
            <a:r>
              <a:rPr lang="vi-VN" sz="2400">
                <a:solidFill>
                  <a:srgbClr val="002060"/>
                </a:solidFill>
                <a:latin typeface="Times New Roman" panose="02020603050405020304" pitchFamily="18" charset="0"/>
                <a:cs typeface="Times New Roman" panose="02020603050405020304" pitchFamily="18" charset="0"/>
              </a:rPr>
              <a:t>ho ý kiến để </a:t>
            </a:r>
            <a:r>
              <a:rPr lang="en-US" sz="2400">
                <a:solidFill>
                  <a:srgbClr val="002060"/>
                </a:solidFill>
                <a:latin typeface="Times New Roman" panose="02020603050405020304" pitchFamily="18" charset="0"/>
                <a:cs typeface="Times New Roman" panose="02020603050405020304" pitchFamily="18" charset="0"/>
              </a:rPr>
              <a:t>UBND </a:t>
            </a:r>
            <a:r>
              <a:rPr lang="vi-VN" sz="2400">
                <a:solidFill>
                  <a:srgbClr val="002060"/>
                </a:solidFill>
                <a:latin typeface="Times New Roman" panose="02020603050405020304" pitchFamily="18" charset="0"/>
                <a:cs typeface="Times New Roman" panose="02020603050405020304" pitchFamily="18" charset="0"/>
              </a:rPr>
              <a:t>tỉnh ban hành Đề án </a:t>
            </a:r>
            <a:r>
              <a:rPr lang="vi-VN" sz="2400" i="1">
                <a:solidFill>
                  <a:srgbClr val="002060"/>
                </a:solidFill>
                <a:latin typeface="Times New Roman" panose="02020603050405020304" pitchFamily="18" charset="0"/>
                <a:cs typeface="Times New Roman" panose="02020603050405020304" pitchFamily="18" charset="0"/>
              </a:rPr>
              <a:t>“Xây dựng thành phố Pleiku theo hướng đô thị thông minh giai đoạn 2020 - 2025, định hướng đến 2030”</a:t>
            </a:r>
            <a:r>
              <a:rPr lang="en-US" sz="2400" i="1">
                <a:solidFill>
                  <a:srgbClr val="002060"/>
                </a:solidFill>
                <a:latin typeface="Times New Roman" panose="02020603050405020304" pitchFamily="18" charset="0"/>
                <a:cs typeface="Times New Roman" panose="02020603050405020304" pitchFamily="18" charset="0"/>
              </a:rPr>
              <a:t>.</a:t>
            </a:r>
          </a:p>
          <a:p>
            <a:pPr algn="just"/>
            <a:r>
              <a:rPr lang="vi-VN" sz="2400">
                <a:solidFill>
                  <a:srgbClr val="002060"/>
                </a:solidFill>
                <a:latin typeface="Times New Roman" panose="02020603050405020304" pitchFamily="18" charset="0"/>
                <a:cs typeface="Times New Roman" panose="02020603050405020304" pitchFamily="18" charset="0"/>
              </a:rPr>
              <a:t>Kế hoạch số 2415/KH-UBND</a:t>
            </a:r>
            <a:r>
              <a:rPr lang="en-US" sz="2400">
                <a:solidFill>
                  <a:srgbClr val="002060"/>
                </a:solidFill>
                <a:latin typeface="Times New Roman" panose="02020603050405020304" pitchFamily="18" charset="0"/>
                <a:cs typeface="Times New Roman" panose="02020603050405020304" pitchFamily="18" charset="0"/>
              </a:rPr>
              <a:t>,</a:t>
            </a:r>
            <a:r>
              <a:rPr lang="vi-VN" sz="2400">
                <a:solidFill>
                  <a:srgbClr val="002060"/>
                </a:solidFill>
                <a:latin typeface="Times New Roman" panose="02020603050405020304" pitchFamily="18" charset="0"/>
                <a:cs typeface="Times New Roman" panose="02020603050405020304" pitchFamily="18" charset="0"/>
              </a:rPr>
              <a:t> ngày 03</a:t>
            </a:r>
            <a:r>
              <a:rPr lang="en-US" sz="2400">
                <a:solidFill>
                  <a:srgbClr val="002060"/>
                </a:solidFill>
                <a:latin typeface="Times New Roman" panose="02020603050405020304" pitchFamily="18" charset="0"/>
                <a:cs typeface="Times New Roman" panose="02020603050405020304" pitchFamily="18" charset="0"/>
              </a:rPr>
              <a:t> tháng </a:t>
            </a:r>
            <a:r>
              <a:rPr lang="vi-VN" sz="2400">
                <a:solidFill>
                  <a:srgbClr val="002060"/>
                </a:solidFill>
                <a:latin typeface="Times New Roman" panose="02020603050405020304" pitchFamily="18" charset="0"/>
                <a:cs typeface="Times New Roman" panose="02020603050405020304" pitchFamily="18" charset="0"/>
              </a:rPr>
              <a:t>12</a:t>
            </a:r>
            <a:r>
              <a:rPr lang="en-US" sz="2400">
                <a:solidFill>
                  <a:srgbClr val="002060"/>
                </a:solidFill>
                <a:latin typeface="Times New Roman" panose="02020603050405020304" pitchFamily="18" charset="0"/>
                <a:cs typeface="Times New Roman" panose="02020603050405020304" pitchFamily="18" charset="0"/>
              </a:rPr>
              <a:t> năm </a:t>
            </a:r>
            <a:r>
              <a:rPr lang="vi-VN" sz="2400">
                <a:solidFill>
                  <a:srgbClr val="002060"/>
                </a:solidFill>
                <a:latin typeface="Times New Roman" panose="02020603050405020304" pitchFamily="18" charset="0"/>
                <a:cs typeface="Times New Roman" panose="02020603050405020304" pitchFamily="18" charset="0"/>
              </a:rPr>
              <a:t>2020 </a:t>
            </a:r>
            <a:r>
              <a:rPr lang="vi-VN" sz="2400" i="1">
                <a:solidFill>
                  <a:srgbClr val="002060"/>
                </a:solidFill>
                <a:latin typeface="Times New Roman" panose="02020603050405020304" pitchFamily="18" charset="0"/>
                <a:cs typeface="Times New Roman" panose="02020603050405020304" pitchFamily="18" charset="0"/>
              </a:rPr>
              <a:t>về </a:t>
            </a:r>
            <a:r>
              <a:rPr lang="en-US" sz="2400" i="1">
                <a:solidFill>
                  <a:srgbClr val="002060"/>
                </a:solidFill>
                <a:latin typeface="Times New Roman" panose="02020603050405020304" pitchFamily="18" charset="0"/>
                <a:cs typeface="Times New Roman" panose="02020603050405020304" pitchFamily="18" charset="0"/>
              </a:rPr>
              <a:t>c</a:t>
            </a:r>
            <a:r>
              <a:rPr lang="vi-VN" sz="2400" i="1">
                <a:solidFill>
                  <a:srgbClr val="002060"/>
                </a:solidFill>
                <a:latin typeface="Times New Roman" panose="02020603050405020304" pitchFamily="18" charset="0"/>
                <a:cs typeface="Times New Roman" panose="02020603050405020304" pitchFamily="18" charset="0"/>
              </a:rPr>
              <a:t>huyển đổi số của tỉnh Gia Lai giai đoạn 2021 - 2025, định hướng đến năm 2030</a:t>
            </a:r>
            <a:endParaRPr lang="en-US" sz="2400" i="1">
              <a:solidFill>
                <a:srgbClr val="002060"/>
              </a:solidFill>
              <a:latin typeface="Times New Roman" panose="02020603050405020304" pitchFamily="18" charset="0"/>
              <a:cs typeface="Times New Roman" panose="02020603050405020304" pitchFamily="18" charset="0"/>
            </a:endParaRPr>
          </a:p>
          <a:p>
            <a:pPr algn="just"/>
            <a:r>
              <a:rPr lang="en-US" sz="2400">
                <a:solidFill>
                  <a:srgbClr val="002060"/>
                </a:solidFill>
                <a:latin typeface="Times New Roman" panose="02020603050405020304" pitchFamily="18" charset="0"/>
                <a:cs typeface="Times New Roman" panose="02020603050405020304" pitchFamily="18" charset="0"/>
              </a:rPr>
              <a:t>X</a:t>
            </a:r>
            <a:r>
              <a:rPr lang="vi-VN" sz="2400">
                <a:solidFill>
                  <a:srgbClr val="002060"/>
                </a:solidFill>
                <a:latin typeface="Times New Roman" panose="02020603050405020304" pitchFamily="18" charset="0"/>
                <a:cs typeface="Times New Roman" panose="02020603050405020304" pitchFamily="18" charset="0"/>
              </a:rPr>
              <a:t>ây dựng Dự án đầu tư công trung hạn </a:t>
            </a:r>
            <a:r>
              <a:rPr lang="en-US" sz="2400" i="1">
                <a:solidFill>
                  <a:srgbClr val="002060"/>
                </a:solidFill>
                <a:latin typeface="Times New Roman" panose="02020603050405020304" pitchFamily="18" charset="0"/>
                <a:cs typeface="Times New Roman" panose="02020603050405020304" pitchFamily="18" charset="0"/>
              </a:rPr>
              <a:t>“</a:t>
            </a:r>
            <a:r>
              <a:rPr lang="vi-VN" sz="2400" i="1">
                <a:solidFill>
                  <a:srgbClr val="002060"/>
                </a:solidFill>
                <a:latin typeface="Times New Roman" panose="02020603050405020304" pitchFamily="18" charset="0"/>
                <a:cs typeface="Times New Roman" panose="02020603050405020304" pitchFamily="18" charset="0"/>
              </a:rPr>
              <a:t>Xây dựng Chính quyền điện tử tiến tới xây dựng Chính quyền số</a:t>
            </a:r>
            <a:r>
              <a:rPr lang="en-US" sz="2400" i="1">
                <a:solidFill>
                  <a:srgbClr val="002060"/>
                </a:solidFill>
                <a:latin typeface="Times New Roman" panose="02020603050405020304" pitchFamily="18" charset="0"/>
                <a:cs typeface="Times New Roman" panose="02020603050405020304" pitchFamily="18" charset="0"/>
              </a:rPr>
              <a:t>”</a:t>
            </a:r>
            <a:r>
              <a:rPr lang="vi-VN" sz="2400">
                <a:solidFill>
                  <a:srgbClr val="002060"/>
                </a:solidFill>
                <a:latin typeface="Times New Roman" panose="02020603050405020304" pitchFamily="18" charset="0"/>
                <a:cs typeface="Times New Roman" panose="02020603050405020304" pitchFamily="18" charset="0"/>
              </a:rPr>
              <a:t>…</a:t>
            </a:r>
            <a:endParaRPr lang="en-US" sz="2400" i="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9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HẠN CHẾ</a:t>
            </a: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sp>
        <p:nvSpPr>
          <p:cNvPr id="46" name="Content Placeholder 2"/>
          <p:cNvSpPr txBox="1">
            <a:spLocks/>
          </p:cNvSpPr>
          <p:nvPr/>
        </p:nvSpPr>
        <p:spPr>
          <a:xfrm>
            <a:off x="630117" y="1177861"/>
            <a:ext cx="11032000" cy="5222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445" y="1021280"/>
            <a:ext cx="5532747" cy="5271768"/>
          </a:xfrm>
          <a:prstGeom prst="rect">
            <a:avLst/>
          </a:prstGeom>
        </p:spPr>
      </p:pic>
      <p:sp>
        <p:nvSpPr>
          <p:cNvPr id="28" name="Content Placeholder 2"/>
          <p:cNvSpPr>
            <a:spLocks noGrp="1"/>
          </p:cNvSpPr>
          <p:nvPr>
            <p:ph idx="1"/>
          </p:nvPr>
        </p:nvSpPr>
        <p:spPr>
          <a:xfrm>
            <a:off x="182881" y="1010572"/>
            <a:ext cx="6066100" cy="3508739"/>
          </a:xfr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a:noAutofit/>
          </a:bodyPr>
          <a:lstStyle/>
          <a:p>
            <a:pPr algn="just"/>
            <a:r>
              <a:rPr lang="en-US" sz="2400">
                <a:solidFill>
                  <a:srgbClr val="002060"/>
                </a:solidFill>
                <a:latin typeface="Times New Roman" panose="02020603050405020304" pitchFamily="18" charset="0"/>
                <a:cs typeface="Times New Roman" panose="02020603050405020304" pitchFamily="18" charset="0"/>
              </a:rPr>
              <a:t>X</a:t>
            </a:r>
            <a:r>
              <a:rPr lang="vi-VN" sz="2400">
                <a:solidFill>
                  <a:srgbClr val="002060"/>
                </a:solidFill>
                <a:latin typeface="Times New Roman" panose="02020603050405020304" pitchFamily="18" charset="0"/>
                <a:cs typeface="Times New Roman" panose="02020603050405020304" pitchFamily="18" charset="0"/>
              </a:rPr>
              <a:t>ếp hạng về chuyển đổi số của tỉnh năm 2020 do Bộ Thông tin và Truyền thông công bố</a:t>
            </a:r>
            <a:r>
              <a:rPr lang="en-US" sz="2400">
                <a:solidFill>
                  <a:srgbClr val="002060"/>
                </a:solidFill>
                <a:latin typeface="Times New Roman" panose="02020603050405020304" pitchFamily="18" charset="0"/>
                <a:cs typeface="Times New Roman" panose="02020603050405020304" pitchFamily="18" charset="0"/>
              </a:rPr>
              <a:t> đạt ở mức Khá (xếp thứ 19/63 tỉnh, thành phố), nhưng chưa đồng đều ở các lĩnh vực:</a:t>
            </a:r>
          </a:p>
          <a:p>
            <a:pPr marL="0" indent="0" algn="just">
              <a:buNone/>
            </a:pPr>
            <a:r>
              <a:rPr lang="nl-NL" sz="2400">
                <a:solidFill>
                  <a:srgbClr val="002060"/>
                </a:solidFill>
                <a:latin typeface="Times New Roman" panose="02020603050405020304" pitchFamily="18" charset="0"/>
                <a:cs typeface="Times New Roman" panose="02020603050405020304" pitchFamily="18" charset="0"/>
              </a:rPr>
              <a:t>	- Chính quyền số đứng 17/63.</a:t>
            </a:r>
          </a:p>
          <a:p>
            <a:pPr marL="0" indent="0" algn="just">
              <a:buNone/>
            </a:pPr>
            <a:r>
              <a:rPr lang="nl-NL" sz="2400">
                <a:solidFill>
                  <a:srgbClr val="002060"/>
                </a:solidFill>
                <a:latin typeface="Times New Roman" panose="02020603050405020304" pitchFamily="18" charset="0"/>
                <a:cs typeface="Times New Roman" panose="02020603050405020304" pitchFamily="18" charset="0"/>
              </a:rPr>
              <a:t>	- Kinh tế số 33/63.</a:t>
            </a:r>
          </a:p>
          <a:p>
            <a:pPr marL="0" indent="0" algn="just">
              <a:buNone/>
            </a:pPr>
            <a:r>
              <a:rPr lang="nl-NL" sz="2400">
                <a:solidFill>
                  <a:srgbClr val="002060"/>
                </a:solidFill>
                <a:latin typeface="Times New Roman" panose="02020603050405020304" pitchFamily="18" charset="0"/>
                <a:cs typeface="Times New Roman" panose="02020603050405020304" pitchFamily="18" charset="0"/>
              </a:rPr>
              <a:t>	- Xã hội số là 18/63.</a:t>
            </a:r>
            <a:endParaRPr lang="en-US" sz="2400">
              <a:solidFill>
                <a:srgbClr val="002060"/>
              </a:solidFill>
              <a:latin typeface="Times New Roman" panose="02020603050405020304" pitchFamily="18" charset="0"/>
              <a:cs typeface="Times New Roman" panose="02020603050405020304" pitchFamily="18" charset="0"/>
            </a:endParaRPr>
          </a:p>
          <a:p>
            <a:pPr algn="just"/>
            <a:r>
              <a:rPr lang="en-US" sz="2400">
                <a:solidFill>
                  <a:srgbClr val="002060"/>
                </a:solidFill>
                <a:latin typeface="Times New Roman" panose="02020603050405020304" pitchFamily="18" charset="0"/>
                <a:cs typeface="Times New Roman" panose="02020603050405020304" pitchFamily="18" charset="0"/>
              </a:rPr>
              <a:t>Các kết quả về Chuyển đổi số chưa thật sự bền vững và vẫn còn nhiều tồn tại, khó khăn. </a:t>
            </a:r>
            <a:endParaRPr lang="en-US" altLang="en-US" sz="2400">
              <a:solidFill>
                <a:srgbClr val="002060"/>
              </a:solidFill>
              <a:latin typeface="Times New Roman" panose="02020603050405020304" pitchFamily="18" charset="0"/>
              <a:cs typeface="Times New Roman" panose="02020603050405020304" pitchFamily="18" charset="0"/>
            </a:endParaRPr>
          </a:p>
          <a:p>
            <a:pPr marL="0" indent="0" algn="just">
              <a:buNone/>
            </a:pPr>
            <a:endParaRPr lang="en-US" sz="2400">
              <a:solidFill>
                <a:srgbClr val="002060"/>
              </a:solidFill>
              <a:latin typeface="Times New Roman" panose="02020603050405020304" pitchFamily="18" charset="0"/>
              <a:cs typeface="Times New Roman" panose="02020603050405020304" pitchFamily="18" charset="0"/>
            </a:endParaRPr>
          </a:p>
        </p:txBody>
      </p:sp>
      <p:sp>
        <p:nvSpPr>
          <p:cNvPr id="31" name="Oval Callout 30"/>
          <p:cNvSpPr/>
          <p:nvPr/>
        </p:nvSpPr>
        <p:spPr>
          <a:xfrm rot="16200000">
            <a:off x="3758535" y="3570832"/>
            <a:ext cx="1495907" cy="35071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29395" y="4968318"/>
            <a:ext cx="2877517" cy="830997"/>
          </a:xfrm>
          <a:prstGeom prst="rect">
            <a:avLst/>
          </a:prstGeom>
          <a:noFill/>
        </p:spPr>
        <p:txBody>
          <a:bodyPr wrap="square" rtlCol="0">
            <a:spAutoFit/>
          </a:bodyPr>
          <a:lstStyle/>
          <a:p>
            <a:r>
              <a:rPr lang="nl-NL" sz="2400">
                <a:solidFill>
                  <a:schemeClr val="bg1"/>
                </a:solidFill>
              </a:rPr>
              <a:t>Gia Lai đứng thứ 19/63 tỉnh thành</a:t>
            </a:r>
            <a:endParaRPr lang="en-US" sz="2400">
              <a:solidFill>
                <a:schemeClr val="bg1"/>
              </a:solidFill>
            </a:endParaRPr>
          </a:p>
        </p:txBody>
      </p:sp>
    </p:spTree>
    <p:extLst>
      <p:ext uri="{BB962C8B-B14F-4D97-AF65-F5344CB8AC3E}">
        <p14:creationId xmlns:p14="http://schemas.microsoft.com/office/powerpoint/2010/main" val="74323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fade">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3152001"/>
            <a:ext cx="10058400" cy="553998"/>
          </a:xfrm>
          <a:prstGeom prst="rect">
            <a:avLst/>
          </a:prstGeom>
          <a:noFill/>
        </p:spPr>
        <p:txBody>
          <a:bodyPr wrap="square" lIns="91440" tIns="45720" rIns="91440" bIns="45720">
            <a:spAutoFit/>
          </a:bodyPr>
          <a:lstStyle/>
          <a:p>
            <a:pPr algn="ctr" eaLnBrk="0" hangingPunct="0"/>
            <a:r>
              <a:rPr lang="en-US" altLang="en-US" sz="30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III. QUAN ĐIỂM CHỈ ĐẠO</a:t>
            </a:r>
          </a:p>
        </p:txBody>
      </p:sp>
    </p:spTree>
    <p:extLst>
      <p:ext uri="{BB962C8B-B14F-4D97-AF65-F5344CB8AC3E}">
        <p14:creationId xmlns:p14="http://schemas.microsoft.com/office/powerpoint/2010/main" val="110346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2"/>
          <p:cNvSpPr txBox="1">
            <a:spLocks/>
          </p:cNvSpPr>
          <p:nvPr/>
        </p:nvSpPr>
        <p:spPr>
          <a:xfrm>
            <a:off x="-175502" y="-196336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endParaRPr>
          </a:p>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450780"/>
            <a:ext cx="12192000" cy="430887"/>
          </a:xfrm>
          <a:prstGeom prst="rect">
            <a:avLst/>
          </a:prstGeom>
          <a:solidFill>
            <a:srgbClr val="0070C0"/>
          </a:solidFill>
        </p:spPr>
        <p:txBody>
          <a:bodyPr wrap="square" lIns="91440" tIns="45720" rIns="91440" bIns="45720">
            <a:spAutoFit/>
          </a:bodyPr>
          <a:lstStyle/>
          <a:p>
            <a:pPr algn="ctr" eaLnBrk="0" hangingPunct="0"/>
            <a:r>
              <a:rPr lang="en-US" altLang="en-US" sz="2200" b="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QUAN ĐIỂM CHỈ ĐẠO</a:t>
            </a:r>
          </a:p>
        </p:txBody>
      </p:sp>
      <p:grpSp>
        <p:nvGrpSpPr>
          <p:cNvPr id="14" name="Group 13"/>
          <p:cNvGrpSpPr>
            <a:grpSpLocks/>
          </p:cNvGrpSpPr>
          <p:nvPr/>
        </p:nvGrpSpPr>
        <p:grpSpPr bwMode="auto">
          <a:xfrm>
            <a:off x="613301" y="1268244"/>
            <a:ext cx="3240000" cy="2158586"/>
            <a:chOff x="1292225" y="1295400"/>
            <a:chExt cx="2822575" cy="1498600"/>
          </a:xfrm>
        </p:grpSpPr>
        <p:sp>
          <p:nvSpPr>
            <p:cNvPr id="61" name="Rectangle 60"/>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2" name="Rectangle 61"/>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63" name="Straight Connector 62"/>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4356841" y="1267301"/>
            <a:ext cx="3240000" cy="2160000"/>
            <a:chOff x="4862513" y="1295400"/>
            <a:chExt cx="2833687" cy="1498600"/>
          </a:xfrm>
        </p:grpSpPr>
        <p:sp>
          <p:nvSpPr>
            <p:cNvPr id="58" name="Rectangle 57"/>
            <p:cNvSpPr/>
            <p:nvPr/>
          </p:nvSpPr>
          <p:spPr>
            <a:xfrm>
              <a:off x="4873626" y="12954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9" name="Rectangle 58"/>
            <p:cNvSpPr/>
            <p:nvPr/>
          </p:nvSpPr>
          <p:spPr>
            <a:xfrm>
              <a:off x="4873626" y="1295400"/>
              <a:ext cx="2822574" cy="381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60" name="Straight Connector 59"/>
            <p:cNvCxnSpPr/>
            <p:nvPr/>
          </p:nvCxnSpPr>
          <p:spPr>
            <a:xfrm>
              <a:off x="4862513" y="1739900"/>
              <a:ext cx="2822574"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p:cNvGrpSpPr>
          <p:nvPr/>
        </p:nvGrpSpPr>
        <p:grpSpPr bwMode="auto">
          <a:xfrm>
            <a:off x="596680" y="3698444"/>
            <a:ext cx="3240000" cy="2188589"/>
            <a:chOff x="1292225" y="3124200"/>
            <a:chExt cx="2822575" cy="1498600"/>
          </a:xfrm>
        </p:grpSpPr>
        <p:sp>
          <p:nvSpPr>
            <p:cNvPr id="55" name="Rectangle 54"/>
            <p:cNvSpPr/>
            <p:nvPr/>
          </p:nvSpPr>
          <p:spPr>
            <a:xfrm>
              <a:off x="1292225" y="31242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 name="Rectangle 55"/>
            <p:cNvSpPr/>
            <p:nvPr/>
          </p:nvSpPr>
          <p:spPr>
            <a:xfrm>
              <a:off x="1292225" y="3124200"/>
              <a:ext cx="2822575" cy="381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57" name="Straight Connector 56"/>
            <p:cNvCxnSpPr/>
            <p:nvPr/>
          </p:nvCxnSpPr>
          <p:spPr>
            <a:xfrm>
              <a:off x="1292225" y="3568700"/>
              <a:ext cx="2822575"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p:cNvGrpSpPr>
            <a:grpSpLocks/>
          </p:cNvGrpSpPr>
          <p:nvPr/>
        </p:nvGrpSpPr>
        <p:grpSpPr bwMode="auto">
          <a:xfrm>
            <a:off x="8165876" y="1267301"/>
            <a:ext cx="3240000" cy="2160000"/>
            <a:chOff x="4862513" y="3124200"/>
            <a:chExt cx="2833687" cy="1498600"/>
          </a:xfrm>
        </p:grpSpPr>
        <p:sp>
          <p:nvSpPr>
            <p:cNvPr id="52" name="Rectangle 51"/>
            <p:cNvSpPr/>
            <p:nvPr/>
          </p:nvSpPr>
          <p:spPr>
            <a:xfrm>
              <a:off x="4873626" y="31242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3" name="Rectangle 52"/>
            <p:cNvSpPr/>
            <p:nvPr/>
          </p:nvSpPr>
          <p:spPr>
            <a:xfrm>
              <a:off x="4873626" y="3124200"/>
              <a:ext cx="2822574" cy="381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54" name="Straight Connector 53"/>
            <p:cNvCxnSpPr/>
            <p:nvPr/>
          </p:nvCxnSpPr>
          <p:spPr>
            <a:xfrm>
              <a:off x="4862513" y="3568700"/>
              <a:ext cx="2822574"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oup 21"/>
          <p:cNvGrpSpPr>
            <a:grpSpLocks/>
          </p:cNvGrpSpPr>
          <p:nvPr/>
        </p:nvGrpSpPr>
        <p:grpSpPr bwMode="auto">
          <a:xfrm>
            <a:off x="4362296" y="3727036"/>
            <a:ext cx="3251114" cy="2160000"/>
            <a:chOff x="1292223" y="4923972"/>
            <a:chExt cx="3251114" cy="2160000"/>
          </a:xfrm>
        </p:grpSpPr>
        <p:sp>
          <p:nvSpPr>
            <p:cNvPr id="46" name="Rectangle 45"/>
            <p:cNvSpPr/>
            <p:nvPr/>
          </p:nvSpPr>
          <p:spPr>
            <a:xfrm>
              <a:off x="1292224" y="4923972"/>
              <a:ext cx="3240000" cy="21600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7" name="Rectangle 46"/>
            <p:cNvSpPr/>
            <p:nvPr/>
          </p:nvSpPr>
          <p:spPr>
            <a:xfrm>
              <a:off x="1292225" y="4923972"/>
              <a:ext cx="3251112" cy="494708"/>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48" name="Straight Connector 47"/>
            <p:cNvCxnSpPr/>
            <p:nvPr/>
          </p:nvCxnSpPr>
          <p:spPr>
            <a:xfrm>
              <a:off x="1292223" y="5549514"/>
              <a:ext cx="3240001"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Group 22"/>
          <p:cNvGrpSpPr>
            <a:grpSpLocks/>
          </p:cNvGrpSpPr>
          <p:nvPr/>
        </p:nvGrpSpPr>
        <p:grpSpPr bwMode="auto">
          <a:xfrm>
            <a:off x="8171862" y="3712943"/>
            <a:ext cx="3240000" cy="2160000"/>
            <a:chOff x="4862513" y="4923972"/>
            <a:chExt cx="2833687" cy="1498600"/>
          </a:xfrm>
        </p:grpSpPr>
        <p:sp>
          <p:nvSpPr>
            <p:cNvPr id="43" name="Rectangle 42"/>
            <p:cNvSpPr/>
            <p:nvPr/>
          </p:nvSpPr>
          <p:spPr>
            <a:xfrm>
              <a:off x="4873626" y="4923972"/>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 name="Rectangle 43"/>
            <p:cNvSpPr/>
            <p:nvPr/>
          </p:nvSpPr>
          <p:spPr>
            <a:xfrm>
              <a:off x="4873626" y="4923972"/>
              <a:ext cx="2822574" cy="38100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45" name="Straight Connector 44"/>
            <p:cNvCxnSpPr/>
            <p:nvPr/>
          </p:nvCxnSpPr>
          <p:spPr>
            <a:xfrm>
              <a:off x="4862513" y="5384347"/>
              <a:ext cx="2822574"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25098" y="2098624"/>
            <a:ext cx="3260043" cy="769441"/>
          </a:xfrm>
          <a:prstGeom prst="rect">
            <a:avLst/>
          </a:prstGeom>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US" sz="2200">
                <a:solidFill>
                  <a:srgbClr val="002060"/>
                </a:solidFill>
                <a:latin typeface="Times New Roman" panose="02020603050405020304" pitchFamily="18" charset="0"/>
                <a:cs typeface="Times New Roman" panose="02020603050405020304" pitchFamily="18" charset="0"/>
              </a:rPr>
              <a:t>Chủ động thực hiện chuyển đổi số</a:t>
            </a:r>
          </a:p>
        </p:txBody>
      </p:sp>
      <p:sp>
        <p:nvSpPr>
          <p:cNvPr id="32" name="Rectangle 31"/>
          <p:cNvSpPr/>
          <p:nvPr/>
        </p:nvSpPr>
        <p:spPr>
          <a:xfrm>
            <a:off x="583974" y="4528193"/>
            <a:ext cx="3311875" cy="1107996"/>
          </a:xfrm>
          <a:prstGeom prst="rect">
            <a:avLst/>
          </a:prstGeom>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US" sz="2200">
                <a:solidFill>
                  <a:srgbClr val="002060"/>
                </a:solidFill>
                <a:latin typeface="Times New Roman" panose="02020603050405020304" pitchFamily="18" charset="0"/>
                <a:cs typeface="Times New Roman" panose="02020603050405020304" pitchFamily="18" charset="0"/>
              </a:rPr>
              <a:t>Chuyển đổi số là động lực tạo ra cơ hội, giá trị mới để thúc đẩy phát triển kinh tế</a:t>
            </a:r>
          </a:p>
        </p:txBody>
      </p:sp>
      <p:sp>
        <p:nvSpPr>
          <p:cNvPr id="33" name="Rectangle 32"/>
          <p:cNvSpPr/>
          <p:nvPr/>
        </p:nvSpPr>
        <p:spPr>
          <a:xfrm>
            <a:off x="4292575" y="4500392"/>
            <a:ext cx="3291560" cy="1107996"/>
          </a:xfrm>
          <a:prstGeom prst="rect">
            <a:avLst/>
          </a:prstGeom>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US" sz="2200">
                <a:solidFill>
                  <a:srgbClr val="002060"/>
                </a:solidFill>
                <a:effectLst/>
                <a:latin typeface="Times New Roman" panose="02020603050405020304" pitchFamily="18" charset="0"/>
                <a:ea typeface="Times New Roman" panose="02020603050405020304" pitchFamily="18" charset="0"/>
              </a:rPr>
              <a:t>Chuyển đổi số phải đảm bảo an toàn, an ninh thông tin.</a:t>
            </a:r>
            <a:endParaRPr lang="en-US" sz="2200">
              <a:solidFill>
                <a:srgbClr val="00206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390044" y="1924295"/>
            <a:ext cx="3247827" cy="1446550"/>
          </a:xfrm>
          <a:prstGeom prst="rect">
            <a:avLst/>
          </a:prstGeom>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US" sz="2200">
                <a:solidFill>
                  <a:srgbClr val="002060"/>
                </a:solidFill>
                <a:latin typeface="Times New Roman" panose="02020603050405020304" pitchFamily="18" charset="0"/>
                <a:cs typeface="Times New Roman" panose="02020603050405020304" pitchFamily="18" charset="0"/>
              </a:rPr>
              <a:t>Bám sát mục tiêu chỉ đạo của Trung ương và mục tiêu phát triển kinh tế - xã hội của tỉnh để thực hiện</a:t>
            </a:r>
          </a:p>
        </p:txBody>
      </p:sp>
      <p:sp>
        <p:nvSpPr>
          <p:cNvPr id="35" name="Rectangle 34"/>
          <p:cNvSpPr/>
          <p:nvPr/>
        </p:nvSpPr>
        <p:spPr>
          <a:xfrm>
            <a:off x="8219613" y="2360671"/>
            <a:ext cx="3186264" cy="430887"/>
          </a:xfrm>
          <a:prstGeom prst="rect">
            <a:avLst/>
          </a:prstGeom>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US" sz="2200">
                <a:solidFill>
                  <a:srgbClr val="002060"/>
                </a:solidFill>
                <a:latin typeface="Times New Roman" panose="02020603050405020304" pitchFamily="18" charset="0"/>
                <a:cs typeface="Times New Roman" panose="02020603050405020304" pitchFamily="18" charset="0"/>
              </a:rPr>
              <a:t>Chuyển đổi nhận thức</a:t>
            </a:r>
          </a:p>
        </p:txBody>
      </p:sp>
      <p:sp>
        <p:nvSpPr>
          <p:cNvPr id="36" name="Rectangle 35"/>
          <p:cNvSpPr/>
          <p:nvPr/>
        </p:nvSpPr>
        <p:spPr>
          <a:xfrm>
            <a:off x="8184909" y="4631549"/>
            <a:ext cx="3069578" cy="769441"/>
          </a:xfrm>
          <a:prstGeom prst="rect">
            <a:avLst/>
          </a:prstGeom>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US" sz="2200">
                <a:solidFill>
                  <a:srgbClr val="002060"/>
                </a:solidFill>
                <a:latin typeface="Times New Roman" panose="02020603050405020304" pitchFamily="18" charset="0"/>
                <a:cs typeface="Times New Roman" panose="02020603050405020304" pitchFamily="18" charset="0"/>
              </a:rPr>
              <a:t>Chính quyền kiến tạo thể chế, chính sách</a:t>
            </a:r>
          </a:p>
        </p:txBody>
      </p:sp>
      <p:sp>
        <p:nvSpPr>
          <p:cNvPr id="64" name="TextBox 8"/>
          <p:cNvSpPr txBox="1">
            <a:spLocks noChangeArrowheads="1"/>
          </p:cNvSpPr>
          <p:nvPr/>
        </p:nvSpPr>
        <p:spPr bwMode="auto">
          <a:xfrm>
            <a:off x="1925929" y="1267301"/>
            <a:ext cx="413901" cy="553998"/>
          </a:xfrm>
          <a:prstGeom prst="rect">
            <a:avLst/>
          </a:prstGeom>
          <a:noFill/>
          <a:ln w="9525">
            <a:noFill/>
            <a:miter lim="800000"/>
            <a:headEnd/>
            <a:tailEnd/>
          </a:ln>
        </p:spPr>
        <p:txBody>
          <a:bodyPr wrap="square" anchor="ctr">
            <a:spAutoFit/>
          </a:bodyPr>
          <a:lstStyle/>
          <a:p>
            <a:pPr algn="ctr"/>
            <a:r>
              <a:rPr lang="en-US" sz="3000" b="1">
                <a:solidFill>
                  <a:schemeClr val="bg1"/>
                </a:solidFill>
                <a:latin typeface="Comic Sans MS" pitchFamily="66" charset="0"/>
              </a:rPr>
              <a:t>1</a:t>
            </a:r>
          </a:p>
        </p:txBody>
      </p:sp>
      <p:sp>
        <p:nvSpPr>
          <p:cNvPr id="65" name="TextBox 8"/>
          <p:cNvSpPr txBox="1">
            <a:spLocks noChangeArrowheads="1"/>
          </p:cNvSpPr>
          <p:nvPr/>
        </p:nvSpPr>
        <p:spPr bwMode="auto">
          <a:xfrm>
            <a:off x="5681228" y="1272151"/>
            <a:ext cx="413901" cy="553998"/>
          </a:xfrm>
          <a:prstGeom prst="rect">
            <a:avLst/>
          </a:prstGeom>
          <a:noFill/>
          <a:ln w="9525">
            <a:noFill/>
            <a:miter lim="800000"/>
            <a:headEnd/>
            <a:tailEnd/>
          </a:ln>
        </p:spPr>
        <p:txBody>
          <a:bodyPr wrap="square" anchor="ctr">
            <a:spAutoFit/>
          </a:bodyPr>
          <a:lstStyle/>
          <a:p>
            <a:pPr algn="ctr"/>
            <a:r>
              <a:rPr lang="en-US" sz="3000" b="1">
                <a:solidFill>
                  <a:schemeClr val="bg1"/>
                </a:solidFill>
                <a:latin typeface="Comic Sans MS" pitchFamily="66" charset="0"/>
              </a:rPr>
              <a:t>2</a:t>
            </a:r>
          </a:p>
        </p:txBody>
      </p:sp>
      <p:sp>
        <p:nvSpPr>
          <p:cNvPr id="66" name="TextBox 8"/>
          <p:cNvSpPr txBox="1">
            <a:spLocks noChangeArrowheads="1"/>
          </p:cNvSpPr>
          <p:nvPr/>
        </p:nvSpPr>
        <p:spPr bwMode="auto">
          <a:xfrm>
            <a:off x="9591264" y="1233954"/>
            <a:ext cx="413901" cy="553998"/>
          </a:xfrm>
          <a:prstGeom prst="rect">
            <a:avLst/>
          </a:prstGeom>
          <a:noFill/>
          <a:ln w="9525">
            <a:noFill/>
            <a:miter lim="800000"/>
            <a:headEnd/>
            <a:tailEnd/>
          </a:ln>
        </p:spPr>
        <p:txBody>
          <a:bodyPr wrap="square" anchor="ctr">
            <a:spAutoFit/>
          </a:bodyPr>
          <a:lstStyle/>
          <a:p>
            <a:pPr algn="ctr"/>
            <a:r>
              <a:rPr lang="en-US" sz="3000" b="1">
                <a:solidFill>
                  <a:schemeClr val="bg1"/>
                </a:solidFill>
                <a:latin typeface="Comic Sans MS" pitchFamily="66" charset="0"/>
              </a:rPr>
              <a:t>3</a:t>
            </a:r>
          </a:p>
        </p:txBody>
      </p:sp>
      <p:sp>
        <p:nvSpPr>
          <p:cNvPr id="67" name="TextBox 8"/>
          <p:cNvSpPr txBox="1">
            <a:spLocks noChangeArrowheads="1"/>
          </p:cNvSpPr>
          <p:nvPr/>
        </p:nvSpPr>
        <p:spPr bwMode="auto">
          <a:xfrm>
            <a:off x="1878362" y="3676692"/>
            <a:ext cx="413901" cy="553998"/>
          </a:xfrm>
          <a:prstGeom prst="rect">
            <a:avLst/>
          </a:prstGeom>
          <a:noFill/>
          <a:ln w="9525">
            <a:noFill/>
            <a:miter lim="800000"/>
            <a:headEnd/>
            <a:tailEnd/>
          </a:ln>
        </p:spPr>
        <p:txBody>
          <a:bodyPr wrap="square" anchor="ctr">
            <a:spAutoFit/>
          </a:bodyPr>
          <a:lstStyle/>
          <a:p>
            <a:pPr algn="ctr"/>
            <a:r>
              <a:rPr lang="en-US" sz="3000" b="1">
                <a:solidFill>
                  <a:schemeClr val="bg1"/>
                </a:solidFill>
                <a:latin typeface="Comic Sans MS" pitchFamily="66" charset="0"/>
              </a:rPr>
              <a:t>4</a:t>
            </a:r>
          </a:p>
        </p:txBody>
      </p:sp>
      <p:sp>
        <p:nvSpPr>
          <p:cNvPr id="68" name="TextBox 8"/>
          <p:cNvSpPr txBox="1">
            <a:spLocks noChangeArrowheads="1"/>
          </p:cNvSpPr>
          <p:nvPr/>
        </p:nvSpPr>
        <p:spPr bwMode="auto">
          <a:xfrm>
            <a:off x="5751322" y="3718904"/>
            <a:ext cx="413901" cy="553998"/>
          </a:xfrm>
          <a:prstGeom prst="rect">
            <a:avLst/>
          </a:prstGeom>
          <a:noFill/>
          <a:ln w="9525">
            <a:noFill/>
            <a:miter lim="800000"/>
            <a:headEnd/>
            <a:tailEnd/>
          </a:ln>
        </p:spPr>
        <p:txBody>
          <a:bodyPr wrap="square" anchor="ctr">
            <a:spAutoFit/>
          </a:bodyPr>
          <a:lstStyle/>
          <a:p>
            <a:pPr algn="ctr"/>
            <a:r>
              <a:rPr lang="en-US" sz="3000" b="1">
                <a:solidFill>
                  <a:schemeClr val="bg1"/>
                </a:solidFill>
                <a:latin typeface="Comic Sans MS" pitchFamily="66" charset="0"/>
              </a:rPr>
              <a:t>5</a:t>
            </a:r>
          </a:p>
        </p:txBody>
      </p:sp>
      <p:sp>
        <p:nvSpPr>
          <p:cNvPr id="69" name="TextBox 8"/>
          <p:cNvSpPr txBox="1">
            <a:spLocks noChangeArrowheads="1"/>
          </p:cNvSpPr>
          <p:nvPr/>
        </p:nvSpPr>
        <p:spPr bwMode="auto">
          <a:xfrm>
            <a:off x="9629639" y="3737947"/>
            <a:ext cx="413901" cy="553998"/>
          </a:xfrm>
          <a:prstGeom prst="rect">
            <a:avLst/>
          </a:prstGeom>
          <a:noFill/>
          <a:ln w="9525">
            <a:noFill/>
            <a:miter lim="800000"/>
            <a:headEnd/>
            <a:tailEnd/>
          </a:ln>
        </p:spPr>
        <p:txBody>
          <a:bodyPr wrap="square" anchor="ctr">
            <a:spAutoFit/>
          </a:bodyPr>
          <a:lstStyle/>
          <a:p>
            <a:pPr algn="ctr"/>
            <a:r>
              <a:rPr lang="en-US" sz="3000" b="1">
                <a:solidFill>
                  <a:schemeClr val="bg1"/>
                </a:solidFill>
                <a:latin typeface="Comic Sans MS" pitchFamily="66" charset="0"/>
              </a:rPr>
              <a:t>6</a:t>
            </a:r>
          </a:p>
        </p:txBody>
      </p:sp>
    </p:spTree>
    <p:extLst>
      <p:ext uri="{BB962C8B-B14F-4D97-AF65-F5344CB8AC3E}">
        <p14:creationId xmlns:p14="http://schemas.microsoft.com/office/powerpoint/2010/main" val="19116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64" grpId="0"/>
      <p:bldP spid="65" grpId="0"/>
      <p:bldP spid="66" grpId="0"/>
      <p:bldP spid="67"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2112" y="3152001"/>
            <a:ext cx="10058400" cy="553998"/>
          </a:xfrm>
          <a:prstGeom prst="rect">
            <a:avLst/>
          </a:prstGeom>
          <a:noFill/>
        </p:spPr>
        <p:txBody>
          <a:bodyPr wrap="square" lIns="91440" tIns="45720" rIns="91440" bIns="45720">
            <a:spAutoFit/>
          </a:bodyPr>
          <a:lstStyle/>
          <a:p>
            <a:pPr algn="ctr" eaLnBrk="0" hangingPunct="0"/>
            <a:r>
              <a:rPr lang="en-US" altLang="en-US" sz="30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IV. MỤC TIÊU</a:t>
            </a:r>
          </a:p>
        </p:txBody>
      </p:sp>
    </p:spTree>
    <p:extLst>
      <p:ext uri="{BB962C8B-B14F-4D97-AF65-F5344CB8AC3E}">
        <p14:creationId xmlns:p14="http://schemas.microsoft.com/office/powerpoint/2010/main" val="422440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Mục tiêu tổng quát</a:t>
            </a: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sp>
        <p:nvSpPr>
          <p:cNvPr id="24" name="Content Placeholder 2"/>
          <p:cNvSpPr txBox="1">
            <a:spLocks/>
          </p:cNvSpPr>
          <p:nvPr/>
        </p:nvSpPr>
        <p:spPr>
          <a:xfrm>
            <a:off x="630117" y="1177861"/>
            <a:ext cx="11032000" cy="5222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grpSp>
        <p:nvGrpSpPr>
          <p:cNvPr id="10" name="Group 9"/>
          <p:cNvGrpSpPr>
            <a:grpSpLocks/>
          </p:cNvGrpSpPr>
          <p:nvPr/>
        </p:nvGrpSpPr>
        <p:grpSpPr bwMode="auto">
          <a:xfrm>
            <a:off x="702795" y="1349534"/>
            <a:ext cx="762000" cy="665162"/>
            <a:chOff x="1110" y="2656"/>
            <a:chExt cx="1549" cy="1351"/>
          </a:xfrm>
        </p:grpSpPr>
        <p:sp>
          <p:nvSpPr>
            <p:cNvPr id="36" name="AutoShape 4"/>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7" name="AutoShape 5"/>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grpSp>
        <p:nvGrpSpPr>
          <p:cNvPr id="11" name="Group 10"/>
          <p:cNvGrpSpPr>
            <a:grpSpLocks/>
          </p:cNvGrpSpPr>
          <p:nvPr/>
        </p:nvGrpSpPr>
        <p:grpSpPr bwMode="auto">
          <a:xfrm>
            <a:off x="677788" y="2465099"/>
            <a:ext cx="762000" cy="665162"/>
            <a:chOff x="3174" y="2656"/>
            <a:chExt cx="1549" cy="1351"/>
          </a:xfrm>
        </p:grpSpPr>
        <p:sp>
          <p:nvSpPr>
            <p:cNvPr id="33" name="AutoShape 8"/>
            <p:cNvSpPr>
              <a:spLocks noChangeArrowheads="1"/>
            </p:cNvSpPr>
            <p:nvPr/>
          </p:nvSpPr>
          <p:spPr bwMode="auto">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2000">
                <a:latin typeface="Times New Roman" panose="02020603050405020304" pitchFamily="18" charset="0"/>
                <a:cs typeface="Times New Roman" panose="02020603050405020304" pitchFamily="18" charset="0"/>
              </a:endParaRPr>
            </a:p>
          </p:txBody>
        </p:sp>
        <p:sp>
          <p:nvSpPr>
            <p:cNvPr id="34" name="AutoShape 9"/>
            <p:cNvSpPr>
              <a:spLocks noChangeArrowheads="1"/>
            </p:cNvSpPr>
            <p:nvPr/>
          </p:nvSpPr>
          <p:spPr bwMode="auto">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2000">
                <a:latin typeface="Times New Roman" panose="02020603050405020304" pitchFamily="18" charset="0"/>
                <a:cs typeface="Times New Roman" panose="02020603050405020304" pitchFamily="18" charset="0"/>
              </a:endParaRPr>
            </a:p>
          </p:txBody>
        </p:sp>
        <p:sp>
          <p:nvSpPr>
            <p:cNvPr id="35"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sz="2000">
                <a:latin typeface="Times New Roman" panose="02020603050405020304" pitchFamily="18" charset="0"/>
                <a:cs typeface="Times New Roman" panose="02020603050405020304" pitchFamily="18" charset="0"/>
              </a:endParaRPr>
            </a:p>
          </p:txBody>
        </p:sp>
      </p:grpSp>
      <p:sp>
        <p:nvSpPr>
          <p:cNvPr id="13" name="Text Box 12"/>
          <p:cNvSpPr txBox="1">
            <a:spLocks noChangeArrowheads="1"/>
          </p:cNvSpPr>
          <p:nvPr/>
        </p:nvSpPr>
        <p:spPr bwMode="auto">
          <a:xfrm>
            <a:off x="1459638" y="1289653"/>
            <a:ext cx="10239346" cy="769441"/>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vi-VN" sz="2200">
                <a:solidFill>
                  <a:srgbClr val="002060"/>
                </a:solidFill>
                <a:latin typeface="+mj-lt"/>
              </a:rPr>
              <a:t>Đổi mới căn bản, toàn diện công tác quản lý, điều hành của </a:t>
            </a:r>
            <a:r>
              <a:rPr lang="en-US" sz="2200">
                <a:solidFill>
                  <a:srgbClr val="002060"/>
                </a:solidFill>
                <a:latin typeface="+mj-lt"/>
              </a:rPr>
              <a:t>các cơ quan n</a:t>
            </a:r>
            <a:r>
              <a:rPr lang="vi-VN" sz="2200">
                <a:solidFill>
                  <a:srgbClr val="002060"/>
                </a:solidFill>
                <a:latin typeface="+mj-lt"/>
              </a:rPr>
              <a:t>hà nước tiến tới xây dựng </a:t>
            </a:r>
            <a:r>
              <a:rPr lang="en-US" sz="2200">
                <a:solidFill>
                  <a:srgbClr val="002060"/>
                </a:solidFill>
                <a:latin typeface="+mj-lt"/>
              </a:rPr>
              <a:t>c</a:t>
            </a:r>
            <a:r>
              <a:rPr lang="vi-VN" sz="2200">
                <a:solidFill>
                  <a:srgbClr val="002060"/>
                </a:solidFill>
                <a:latin typeface="+mj-lt"/>
              </a:rPr>
              <a:t>hính quyền số</a:t>
            </a:r>
            <a:endParaRPr lang="en-US" sz="2200">
              <a:solidFill>
                <a:srgbClr val="002060"/>
              </a:solidFill>
              <a:latin typeface="+mj-lt"/>
              <a:cs typeface="Times New Roman" panose="02020603050405020304" pitchFamily="18" charset="0"/>
            </a:endParaRPr>
          </a:p>
        </p:txBody>
      </p:sp>
      <p:sp>
        <p:nvSpPr>
          <p:cNvPr id="14" name="Text Box 13"/>
          <p:cNvSpPr txBox="1">
            <a:spLocks noChangeArrowheads="1"/>
          </p:cNvSpPr>
          <p:nvPr/>
        </p:nvSpPr>
        <p:spPr bwMode="auto">
          <a:xfrm>
            <a:off x="934486" y="1476535"/>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1</a:t>
            </a:r>
          </a:p>
        </p:txBody>
      </p:sp>
      <p:sp>
        <p:nvSpPr>
          <p:cNvPr id="16" name="Text Box 15"/>
          <p:cNvSpPr txBox="1">
            <a:spLocks noChangeArrowheads="1"/>
          </p:cNvSpPr>
          <p:nvPr/>
        </p:nvSpPr>
        <p:spPr bwMode="auto">
          <a:xfrm>
            <a:off x="1464795" y="2270132"/>
            <a:ext cx="10239347" cy="1107996"/>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en-US" sz="2200">
                <a:solidFill>
                  <a:srgbClr val="002060"/>
                </a:solidFill>
                <a:latin typeface="Times New Roman" panose="02020603050405020304" pitchFamily="18" charset="0"/>
                <a:cs typeface="Times New Roman" panose="02020603050405020304" pitchFamily="18" charset="0"/>
              </a:rPr>
              <a:t>P</a:t>
            </a:r>
            <a:r>
              <a:rPr lang="vi-VN" sz="2200">
                <a:solidFill>
                  <a:srgbClr val="002060"/>
                </a:solidFill>
                <a:latin typeface="Times New Roman" panose="02020603050405020304" pitchFamily="18" charset="0"/>
                <a:cs typeface="Times New Roman" panose="02020603050405020304" pitchFamily="18" charset="0"/>
              </a:rPr>
              <a:t>hát triển kinh tế số, xã hội số và thúc đẩy hoạt động sản xuất, kinh doanh theo hướng ứng dụng công nghệ số, hình thành các doanh nghiệp công nghệ số có sức cạnh tranh trên thị trường</a:t>
            </a:r>
            <a:endParaRPr lang="en-US" altLang="en-US" sz="2200">
              <a:solidFill>
                <a:srgbClr val="002060"/>
              </a:solidFill>
              <a:latin typeface="Times New Roman" panose="02020603050405020304" pitchFamily="18" charset="0"/>
              <a:cs typeface="Times New Roman" panose="02020603050405020304" pitchFamily="18" charset="0"/>
            </a:endParaRPr>
          </a:p>
        </p:txBody>
      </p:sp>
      <p:sp>
        <p:nvSpPr>
          <p:cNvPr id="17" name="Text Box 16"/>
          <p:cNvSpPr txBox="1">
            <a:spLocks noChangeArrowheads="1"/>
          </p:cNvSpPr>
          <p:nvPr/>
        </p:nvSpPr>
        <p:spPr bwMode="auto">
          <a:xfrm>
            <a:off x="895191" y="258004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2</a:t>
            </a:r>
          </a:p>
        </p:txBody>
      </p:sp>
      <p:grpSp>
        <p:nvGrpSpPr>
          <p:cNvPr id="18" name="Group 17"/>
          <p:cNvGrpSpPr>
            <a:grpSpLocks/>
          </p:cNvGrpSpPr>
          <p:nvPr/>
        </p:nvGrpSpPr>
        <p:grpSpPr bwMode="auto">
          <a:xfrm>
            <a:off x="660589" y="3605276"/>
            <a:ext cx="762000" cy="665162"/>
            <a:chOff x="1110" y="2656"/>
            <a:chExt cx="1549" cy="1351"/>
          </a:xfrm>
        </p:grpSpPr>
        <p:sp>
          <p:nvSpPr>
            <p:cNvPr id="30" name="AutoShape 18"/>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1" name="AutoShape 19"/>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2"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grpSp>
        <p:nvGrpSpPr>
          <p:cNvPr id="19" name="Group 18"/>
          <p:cNvGrpSpPr>
            <a:grpSpLocks/>
          </p:cNvGrpSpPr>
          <p:nvPr/>
        </p:nvGrpSpPr>
        <p:grpSpPr bwMode="auto">
          <a:xfrm>
            <a:off x="666984" y="4788631"/>
            <a:ext cx="762000" cy="665162"/>
            <a:chOff x="3174" y="2656"/>
            <a:chExt cx="1549" cy="1351"/>
          </a:xfrm>
        </p:grpSpPr>
        <p:sp>
          <p:nvSpPr>
            <p:cNvPr id="27" name="AutoShape 22"/>
            <p:cNvSpPr>
              <a:spLocks noChangeArrowheads="1"/>
            </p:cNvSpPr>
            <p:nvPr/>
          </p:nvSpPr>
          <p:spPr bwMode="auto">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28" name="AutoShape 23"/>
            <p:cNvSpPr>
              <a:spLocks noChangeArrowheads="1"/>
            </p:cNvSpPr>
            <p:nvPr/>
          </p:nvSpPr>
          <p:spPr bwMode="auto">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29"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21" name="Text Box 26"/>
          <p:cNvSpPr txBox="1">
            <a:spLocks noChangeArrowheads="1"/>
          </p:cNvSpPr>
          <p:nvPr/>
        </p:nvSpPr>
        <p:spPr bwMode="auto">
          <a:xfrm>
            <a:off x="1448871" y="3571884"/>
            <a:ext cx="10255271" cy="769441"/>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en-US" sz="2200">
                <a:solidFill>
                  <a:srgbClr val="002060"/>
                </a:solidFill>
                <a:latin typeface="Times New Roman" panose="02020603050405020304" pitchFamily="18" charset="0"/>
                <a:cs typeface="Times New Roman" panose="02020603050405020304" pitchFamily="18" charset="0"/>
              </a:rPr>
              <a:t>Xây dựng, hình thành hạ tầng kỹ thuật, nguồn nhân lực đầy đủ đáp ứng nhu cầu chuyển đổi số của tỉnh</a:t>
            </a:r>
            <a:endParaRPr lang="en-US" altLang="en-US" sz="2200">
              <a:solidFill>
                <a:srgbClr val="002060"/>
              </a:solidFill>
              <a:latin typeface="Times New Roman" panose="02020603050405020304" pitchFamily="18" charset="0"/>
              <a:cs typeface="Times New Roman" panose="02020603050405020304" pitchFamily="18" charset="0"/>
            </a:endParaRPr>
          </a:p>
        </p:txBody>
      </p:sp>
      <p:sp>
        <p:nvSpPr>
          <p:cNvPr id="22" name="Text Box 27"/>
          <p:cNvSpPr txBox="1">
            <a:spLocks noChangeArrowheads="1"/>
          </p:cNvSpPr>
          <p:nvPr/>
        </p:nvSpPr>
        <p:spPr bwMode="auto">
          <a:xfrm>
            <a:off x="892280" y="3732274"/>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3</a:t>
            </a:r>
          </a:p>
        </p:txBody>
      </p:sp>
      <p:sp>
        <p:nvSpPr>
          <p:cNvPr id="25" name="Text Box 29"/>
          <p:cNvSpPr txBox="1">
            <a:spLocks noChangeArrowheads="1"/>
          </p:cNvSpPr>
          <p:nvPr/>
        </p:nvSpPr>
        <p:spPr bwMode="auto">
          <a:xfrm>
            <a:off x="1451390" y="4491293"/>
            <a:ext cx="10247594" cy="1446550"/>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en-US" sz="2200">
                <a:solidFill>
                  <a:srgbClr val="002060"/>
                </a:solidFill>
                <a:latin typeface="Times New Roman" panose="02020603050405020304" pitchFamily="18" charset="0"/>
                <a:cs typeface="Times New Roman" panose="02020603050405020304" pitchFamily="18" charset="0"/>
              </a:rPr>
              <a:t>Phổ cập kiến thức chuyển đổi số cho cán bộ, công chức, viên chức, người dân, hỗ trợ doanh nghiệp trên địa bàn chuyển đổi số trong hoạt động sản xuất, kinh doanh</a:t>
            </a:r>
            <a:r>
              <a:rPr lang="vi-VN" sz="2200">
                <a:solidFill>
                  <a:srgbClr val="002060"/>
                </a:solidFill>
                <a:latin typeface="Times New Roman" panose="02020603050405020304" pitchFamily="18" charset="0"/>
                <a:cs typeface="Times New Roman" panose="02020603050405020304" pitchFamily="18" charset="0"/>
              </a:rPr>
              <a:t> góp phần thực hiện thắng lợi Nghị quyết Đại hội đại biểu Đảng bộ tỉnh lần thứ</a:t>
            </a:r>
            <a:r>
              <a:rPr lang="en-US" sz="2200">
                <a:solidFill>
                  <a:srgbClr val="002060"/>
                </a:solidFill>
                <a:latin typeface="Times New Roman" panose="02020603050405020304" pitchFamily="18" charset="0"/>
                <a:cs typeface="Times New Roman" panose="02020603050405020304" pitchFamily="18" charset="0"/>
              </a:rPr>
              <a:t> XVI</a:t>
            </a:r>
            <a:r>
              <a:rPr lang="vi-VN" sz="2200">
                <a:solidFill>
                  <a:srgbClr val="002060"/>
                </a:solidFill>
                <a:latin typeface="Times New Roman" panose="02020603050405020304" pitchFamily="18" charset="0"/>
                <a:cs typeface="Times New Roman" panose="02020603050405020304" pitchFamily="18" charset="0"/>
              </a:rPr>
              <a:t>, nhiệm kỳ 2020 - 2025</a:t>
            </a:r>
            <a:endParaRPr lang="en-US" altLang="en-US" sz="2200">
              <a:solidFill>
                <a:srgbClr val="002060"/>
              </a:solidFill>
              <a:latin typeface="Times New Roman" panose="02020603050405020304" pitchFamily="18" charset="0"/>
              <a:cs typeface="Times New Roman" panose="02020603050405020304" pitchFamily="18" charset="0"/>
            </a:endParaRPr>
          </a:p>
        </p:txBody>
      </p:sp>
      <p:sp>
        <p:nvSpPr>
          <p:cNvPr id="26" name="Text Box 30"/>
          <p:cNvSpPr txBox="1">
            <a:spLocks noChangeArrowheads="1"/>
          </p:cNvSpPr>
          <p:nvPr/>
        </p:nvSpPr>
        <p:spPr bwMode="auto">
          <a:xfrm>
            <a:off x="898675" y="4915632"/>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6086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21" grpId="0" animBg="1"/>
      <p:bldP spid="22" grpId="0"/>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Mục tiêu cụ thể đến năm 2025</a:t>
            </a: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sp>
        <p:nvSpPr>
          <p:cNvPr id="24" name="Content Placeholder 2"/>
          <p:cNvSpPr txBox="1">
            <a:spLocks/>
          </p:cNvSpPr>
          <p:nvPr/>
        </p:nvSpPr>
        <p:spPr>
          <a:xfrm>
            <a:off x="630117" y="1177861"/>
            <a:ext cx="11032000" cy="5222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grpSp>
        <p:nvGrpSpPr>
          <p:cNvPr id="10" name="Group 9"/>
          <p:cNvGrpSpPr>
            <a:grpSpLocks/>
          </p:cNvGrpSpPr>
          <p:nvPr/>
        </p:nvGrpSpPr>
        <p:grpSpPr bwMode="auto">
          <a:xfrm>
            <a:off x="702795" y="1251968"/>
            <a:ext cx="762000" cy="665162"/>
            <a:chOff x="1110" y="2656"/>
            <a:chExt cx="1549" cy="1351"/>
          </a:xfrm>
        </p:grpSpPr>
        <p:sp>
          <p:nvSpPr>
            <p:cNvPr id="36" name="AutoShape 4"/>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7" name="AutoShape 5"/>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grpSp>
        <p:nvGrpSpPr>
          <p:cNvPr id="11" name="Group 10"/>
          <p:cNvGrpSpPr>
            <a:grpSpLocks/>
          </p:cNvGrpSpPr>
          <p:nvPr/>
        </p:nvGrpSpPr>
        <p:grpSpPr bwMode="auto">
          <a:xfrm>
            <a:off x="688761" y="2338506"/>
            <a:ext cx="762000" cy="665162"/>
            <a:chOff x="3174" y="2656"/>
            <a:chExt cx="1549" cy="1351"/>
          </a:xfrm>
        </p:grpSpPr>
        <p:sp>
          <p:nvSpPr>
            <p:cNvPr id="33" name="AutoShape 8"/>
            <p:cNvSpPr>
              <a:spLocks noChangeArrowheads="1"/>
            </p:cNvSpPr>
            <p:nvPr/>
          </p:nvSpPr>
          <p:spPr bwMode="auto">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2000">
                <a:latin typeface="Times New Roman" panose="02020603050405020304" pitchFamily="18" charset="0"/>
                <a:cs typeface="Times New Roman" panose="02020603050405020304" pitchFamily="18" charset="0"/>
              </a:endParaRPr>
            </a:p>
          </p:txBody>
        </p:sp>
        <p:sp>
          <p:nvSpPr>
            <p:cNvPr id="34" name="AutoShape 9"/>
            <p:cNvSpPr>
              <a:spLocks noChangeArrowheads="1"/>
            </p:cNvSpPr>
            <p:nvPr/>
          </p:nvSpPr>
          <p:spPr bwMode="auto">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2000">
                <a:latin typeface="Times New Roman" panose="02020603050405020304" pitchFamily="18" charset="0"/>
                <a:cs typeface="Times New Roman" panose="02020603050405020304" pitchFamily="18" charset="0"/>
              </a:endParaRPr>
            </a:p>
          </p:txBody>
        </p:sp>
        <p:sp>
          <p:nvSpPr>
            <p:cNvPr id="35"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sz="2000">
                <a:latin typeface="Times New Roman" panose="02020603050405020304" pitchFamily="18" charset="0"/>
                <a:cs typeface="Times New Roman" panose="02020603050405020304" pitchFamily="18" charset="0"/>
              </a:endParaRPr>
            </a:p>
          </p:txBody>
        </p:sp>
      </p:grpSp>
      <p:sp>
        <p:nvSpPr>
          <p:cNvPr id="13" name="Text Box 12"/>
          <p:cNvSpPr txBox="1">
            <a:spLocks noChangeArrowheads="1"/>
          </p:cNvSpPr>
          <p:nvPr/>
        </p:nvSpPr>
        <p:spPr bwMode="auto">
          <a:xfrm>
            <a:off x="1459637" y="1022268"/>
            <a:ext cx="10525832" cy="1107996"/>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2200">
                <a:solidFill>
                  <a:srgbClr val="002060"/>
                </a:solidFill>
                <a:latin typeface="Times New Roman" panose="02020603050405020304" pitchFamily="18" charset="0"/>
                <a:cs typeface="Times New Roman" panose="02020603050405020304" pitchFamily="18" charset="0"/>
              </a:rPr>
              <a:t>Phát triển chính quyền số, nâng cao hiệu quả, hiệu lực hoạt động, đổi mới căn bản, toàn diện hoạt động quản lý, điều hành của chính quyền các cấp. Nâng cao năng lực hoạt động sản xuất, kinh doanh của doanh nghiệp</a:t>
            </a:r>
          </a:p>
        </p:txBody>
      </p:sp>
      <p:sp>
        <p:nvSpPr>
          <p:cNvPr id="14" name="Text Box 13"/>
          <p:cNvSpPr txBox="1">
            <a:spLocks noChangeArrowheads="1"/>
          </p:cNvSpPr>
          <p:nvPr/>
        </p:nvSpPr>
        <p:spPr bwMode="auto">
          <a:xfrm>
            <a:off x="934486" y="1378969"/>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1</a:t>
            </a:r>
          </a:p>
        </p:txBody>
      </p:sp>
      <p:sp>
        <p:nvSpPr>
          <p:cNvPr id="16" name="Text Box 15"/>
          <p:cNvSpPr txBox="1">
            <a:spLocks noChangeArrowheads="1"/>
          </p:cNvSpPr>
          <p:nvPr/>
        </p:nvSpPr>
        <p:spPr bwMode="auto">
          <a:xfrm>
            <a:off x="1475768" y="2243555"/>
            <a:ext cx="10522864" cy="769441"/>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en-US" sz="2200">
                <a:solidFill>
                  <a:srgbClr val="002060"/>
                </a:solidFill>
                <a:latin typeface="Times New Roman" panose="02020603050405020304" pitchFamily="18" charset="0"/>
                <a:cs typeface="Times New Roman" panose="02020603050405020304" pitchFamily="18" charset="0"/>
              </a:rPr>
              <a:t>Phát triển thành phố Pleiku theo định hướng trở thành đô thị thông minh gắn với việc chuyển đổi số, làm mô hình điểm để đánh giá, nhân rộng ra các địa phương khác của tỉnh</a:t>
            </a:r>
            <a:endParaRPr lang="en-US" altLang="en-US" sz="2200">
              <a:solidFill>
                <a:srgbClr val="002060"/>
              </a:solidFill>
              <a:latin typeface="Times New Roman" panose="02020603050405020304" pitchFamily="18" charset="0"/>
              <a:cs typeface="Times New Roman" panose="02020603050405020304" pitchFamily="18" charset="0"/>
            </a:endParaRPr>
          </a:p>
        </p:txBody>
      </p:sp>
      <p:sp>
        <p:nvSpPr>
          <p:cNvPr id="17" name="Text Box 16"/>
          <p:cNvSpPr txBox="1">
            <a:spLocks noChangeArrowheads="1"/>
          </p:cNvSpPr>
          <p:nvPr/>
        </p:nvSpPr>
        <p:spPr bwMode="auto">
          <a:xfrm>
            <a:off x="906164" y="2450339"/>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2</a:t>
            </a:r>
          </a:p>
        </p:txBody>
      </p:sp>
      <p:grpSp>
        <p:nvGrpSpPr>
          <p:cNvPr id="18" name="Group 17"/>
          <p:cNvGrpSpPr>
            <a:grpSpLocks/>
          </p:cNvGrpSpPr>
          <p:nvPr/>
        </p:nvGrpSpPr>
        <p:grpSpPr bwMode="auto">
          <a:xfrm>
            <a:off x="703751" y="3403106"/>
            <a:ext cx="762000" cy="665162"/>
            <a:chOff x="1110" y="2656"/>
            <a:chExt cx="1549" cy="1351"/>
          </a:xfrm>
        </p:grpSpPr>
        <p:sp>
          <p:nvSpPr>
            <p:cNvPr id="30" name="AutoShape 18"/>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1" name="AutoShape 19"/>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2"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21" name="Text Box 26"/>
          <p:cNvSpPr txBox="1">
            <a:spLocks noChangeArrowheads="1"/>
          </p:cNvSpPr>
          <p:nvPr/>
        </p:nvSpPr>
        <p:spPr bwMode="auto">
          <a:xfrm>
            <a:off x="1464794" y="3177838"/>
            <a:ext cx="10533839" cy="1107996"/>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en-US" sz="2200">
                <a:solidFill>
                  <a:srgbClr val="002060"/>
                </a:solidFill>
                <a:latin typeface="Times New Roman" panose="02020603050405020304" pitchFamily="18" charset="0"/>
                <a:cs typeface="Times New Roman" panose="02020603050405020304" pitchFamily="18" charset="0"/>
              </a:rPr>
              <a:t>Từ năm 2025, chỉ số chuyển đổi số nằm trong nhóm các tỉnh khá của cả nước; Phấn đấu kinh tế số có đóng góp quan trọng vào GRDP của tỉnh. Cơ bản đạt </a:t>
            </a:r>
            <a:r>
              <a:rPr lang="en-US" sz="2200">
                <a:solidFill>
                  <a:srgbClr val="002060"/>
                </a:solidFill>
                <a:effectLst/>
                <a:latin typeface="Times New Roman" panose="02020603050405020304" pitchFamily="18" charset="0"/>
                <a:ea typeface="Times New Roman" panose="02020603050405020304" pitchFamily="18" charset="0"/>
              </a:rPr>
              <a:t>các chỉ tiêu về Chính phủ số theo chỉ đạo của Thủ tướng Chính phủ tại Quyết định số</a:t>
            </a:r>
            <a:r>
              <a:rPr lang="en-US" sz="2200">
                <a:solidFill>
                  <a:srgbClr val="002060"/>
                </a:solidFill>
                <a:latin typeface="Times New Roman" panose="02020603050405020304" pitchFamily="18" charset="0"/>
                <a:cs typeface="Times New Roman" panose="02020603050405020304" pitchFamily="18" charset="0"/>
              </a:rPr>
              <a:t> 942/QĐ-TTg, ngày 15/6/2021</a:t>
            </a:r>
            <a:endParaRPr lang="en-US" altLang="en-US" sz="2200">
              <a:solidFill>
                <a:srgbClr val="002060"/>
              </a:solidFill>
              <a:latin typeface="Times New Roman" panose="02020603050405020304" pitchFamily="18" charset="0"/>
              <a:cs typeface="Times New Roman" panose="02020603050405020304" pitchFamily="18" charset="0"/>
            </a:endParaRPr>
          </a:p>
        </p:txBody>
      </p:sp>
      <p:sp>
        <p:nvSpPr>
          <p:cNvPr id="22" name="Text Box 27"/>
          <p:cNvSpPr txBox="1">
            <a:spLocks noChangeArrowheads="1"/>
          </p:cNvSpPr>
          <p:nvPr/>
        </p:nvSpPr>
        <p:spPr bwMode="auto">
          <a:xfrm>
            <a:off x="935442" y="3530104"/>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3</a:t>
            </a:r>
          </a:p>
        </p:txBody>
      </p:sp>
      <p:grpSp>
        <p:nvGrpSpPr>
          <p:cNvPr id="25" name="Group 24"/>
          <p:cNvGrpSpPr>
            <a:grpSpLocks/>
          </p:cNvGrpSpPr>
          <p:nvPr/>
        </p:nvGrpSpPr>
        <p:grpSpPr bwMode="auto">
          <a:xfrm>
            <a:off x="682337" y="4409591"/>
            <a:ext cx="762000" cy="665162"/>
            <a:chOff x="3174" y="2656"/>
            <a:chExt cx="1549" cy="1351"/>
          </a:xfrm>
        </p:grpSpPr>
        <p:sp>
          <p:nvSpPr>
            <p:cNvPr id="26" name="AutoShape 22"/>
            <p:cNvSpPr>
              <a:spLocks noChangeArrowheads="1"/>
            </p:cNvSpPr>
            <p:nvPr/>
          </p:nvSpPr>
          <p:spPr bwMode="auto">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27" name="AutoShape 23"/>
            <p:cNvSpPr>
              <a:spLocks noChangeArrowheads="1"/>
            </p:cNvSpPr>
            <p:nvPr/>
          </p:nvSpPr>
          <p:spPr bwMode="auto">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28"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29" name="Text Box 30"/>
          <p:cNvSpPr txBox="1">
            <a:spLocks noChangeArrowheads="1"/>
          </p:cNvSpPr>
          <p:nvPr/>
        </p:nvSpPr>
        <p:spPr bwMode="auto">
          <a:xfrm>
            <a:off x="900173" y="4536592"/>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4</a:t>
            </a:r>
          </a:p>
        </p:txBody>
      </p:sp>
      <p:grpSp>
        <p:nvGrpSpPr>
          <p:cNvPr id="39" name="Group 38"/>
          <p:cNvGrpSpPr>
            <a:grpSpLocks/>
          </p:cNvGrpSpPr>
          <p:nvPr/>
        </p:nvGrpSpPr>
        <p:grpSpPr bwMode="auto">
          <a:xfrm>
            <a:off x="709190" y="5187867"/>
            <a:ext cx="762000" cy="665162"/>
            <a:chOff x="1110" y="2656"/>
            <a:chExt cx="1549" cy="1351"/>
          </a:xfrm>
        </p:grpSpPr>
        <p:sp>
          <p:nvSpPr>
            <p:cNvPr id="40" name="AutoShape 18"/>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41" name="AutoShape 19"/>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42"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43" name="Text Box 30"/>
          <p:cNvSpPr txBox="1">
            <a:spLocks noChangeArrowheads="1"/>
          </p:cNvSpPr>
          <p:nvPr/>
        </p:nvSpPr>
        <p:spPr bwMode="auto">
          <a:xfrm>
            <a:off x="934214" y="5318857"/>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5</a:t>
            </a:r>
          </a:p>
        </p:txBody>
      </p:sp>
      <p:sp>
        <p:nvSpPr>
          <p:cNvPr id="45" name="Text Box 26"/>
          <p:cNvSpPr txBox="1">
            <a:spLocks noChangeArrowheads="1"/>
          </p:cNvSpPr>
          <p:nvPr/>
        </p:nvSpPr>
        <p:spPr bwMode="auto">
          <a:xfrm>
            <a:off x="1471191" y="4520437"/>
            <a:ext cx="10527442"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vi-VN" sz="2200">
                <a:solidFill>
                  <a:srgbClr val="002060"/>
                </a:solidFill>
                <a:latin typeface="+mj-lt"/>
              </a:rPr>
              <a:t>Phát triển </a:t>
            </a:r>
            <a:r>
              <a:rPr lang="en-US" sz="2200">
                <a:solidFill>
                  <a:srgbClr val="002060"/>
                </a:solidFill>
                <a:latin typeface="+mj-lt"/>
              </a:rPr>
              <a:t>c</a:t>
            </a:r>
            <a:r>
              <a:rPr lang="vi-VN" sz="2200">
                <a:solidFill>
                  <a:srgbClr val="002060"/>
                </a:solidFill>
                <a:latin typeface="+mj-lt"/>
              </a:rPr>
              <a:t>hính quyền số, nâng cao hiệu lực</a:t>
            </a:r>
            <a:r>
              <a:rPr lang="en-US" sz="2200">
                <a:solidFill>
                  <a:srgbClr val="002060"/>
                </a:solidFill>
                <a:latin typeface="+mj-lt"/>
              </a:rPr>
              <a:t>, </a:t>
            </a:r>
            <a:r>
              <a:rPr lang="vi-VN" sz="2200">
                <a:solidFill>
                  <a:srgbClr val="002060"/>
                </a:solidFill>
                <a:latin typeface="+mj-lt"/>
              </a:rPr>
              <a:t>hiệu quả hoạt động</a:t>
            </a:r>
            <a:endParaRPr lang="en-US" sz="2200">
              <a:solidFill>
                <a:srgbClr val="002060"/>
              </a:solidFill>
              <a:latin typeface="+mj-lt"/>
            </a:endParaRPr>
          </a:p>
        </p:txBody>
      </p:sp>
      <p:sp>
        <p:nvSpPr>
          <p:cNvPr id="46" name="Text Box 26"/>
          <p:cNvSpPr txBox="1">
            <a:spLocks noChangeArrowheads="1"/>
          </p:cNvSpPr>
          <p:nvPr/>
        </p:nvSpPr>
        <p:spPr bwMode="auto">
          <a:xfrm>
            <a:off x="1471190" y="5285879"/>
            <a:ext cx="10487448"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vi-VN" sz="2200">
                <a:solidFill>
                  <a:srgbClr val="002060"/>
                </a:solidFill>
                <a:latin typeface="+mj-lt"/>
              </a:rPr>
              <a:t>Phát triển kinh tế số, nâng cao năng lực cạnh tranh của nền kinh tế</a:t>
            </a:r>
            <a:endParaRPr lang="en-AU" sz="2200">
              <a:solidFill>
                <a:srgbClr val="002060"/>
              </a:solidFill>
              <a:latin typeface="+mj-lt"/>
            </a:endParaRPr>
          </a:p>
        </p:txBody>
      </p:sp>
      <p:grpSp>
        <p:nvGrpSpPr>
          <p:cNvPr id="47" name="Group 46"/>
          <p:cNvGrpSpPr>
            <a:grpSpLocks/>
          </p:cNvGrpSpPr>
          <p:nvPr/>
        </p:nvGrpSpPr>
        <p:grpSpPr bwMode="auto">
          <a:xfrm>
            <a:off x="697058" y="5960131"/>
            <a:ext cx="762000" cy="665162"/>
            <a:chOff x="3174" y="2656"/>
            <a:chExt cx="1549" cy="1351"/>
          </a:xfrm>
        </p:grpSpPr>
        <p:sp>
          <p:nvSpPr>
            <p:cNvPr id="48" name="AutoShape 22"/>
            <p:cNvSpPr>
              <a:spLocks noChangeArrowheads="1"/>
            </p:cNvSpPr>
            <p:nvPr/>
          </p:nvSpPr>
          <p:spPr bwMode="auto">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49" name="AutoShape 23"/>
            <p:cNvSpPr>
              <a:spLocks noChangeArrowheads="1"/>
            </p:cNvSpPr>
            <p:nvPr/>
          </p:nvSpPr>
          <p:spPr bwMode="auto">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52"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53" name="Text Box 30"/>
          <p:cNvSpPr txBox="1">
            <a:spLocks noChangeArrowheads="1"/>
          </p:cNvSpPr>
          <p:nvPr/>
        </p:nvSpPr>
        <p:spPr bwMode="auto">
          <a:xfrm>
            <a:off x="928749" y="6087132"/>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6	</a:t>
            </a:r>
          </a:p>
        </p:txBody>
      </p:sp>
      <p:sp>
        <p:nvSpPr>
          <p:cNvPr id="54" name="Text Box 26"/>
          <p:cNvSpPr txBox="1">
            <a:spLocks noChangeArrowheads="1"/>
          </p:cNvSpPr>
          <p:nvPr/>
        </p:nvSpPr>
        <p:spPr bwMode="auto">
          <a:xfrm>
            <a:off x="1496937" y="6034242"/>
            <a:ext cx="10459945"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hangingPunct="0"/>
            <a:r>
              <a:rPr lang="vi-VN" sz="2200">
                <a:solidFill>
                  <a:srgbClr val="002060"/>
                </a:solidFill>
                <a:latin typeface="+mj-lt"/>
              </a:rPr>
              <a:t>Phát triển xã hội số, thu hẹp khoảng cách số</a:t>
            </a:r>
            <a:endParaRPr lang="en-US" altLang="en-US" sz="2200" b="1">
              <a:ln w="12700" cmpd="sng">
                <a:solidFill>
                  <a:schemeClr val="accent4"/>
                </a:solidFill>
                <a:prstDash val="solid"/>
              </a:ln>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1033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21" grpId="0" animBg="1"/>
      <p:bldP spid="22" grpId="0"/>
      <p:bldP spid="29" grpId="0"/>
      <p:bldP spid="43" grpId="0"/>
      <p:bldP spid="45" grpId="0" animBg="1"/>
      <p:bldP spid="46" grpId="0" animBg="1"/>
      <p:bldP spid="53" grpId="0"/>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Mục tiêu cụ thể đến năm 2030</a:t>
            </a: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sp>
        <p:nvSpPr>
          <p:cNvPr id="24" name="Content Placeholder 2"/>
          <p:cNvSpPr txBox="1">
            <a:spLocks/>
          </p:cNvSpPr>
          <p:nvPr/>
        </p:nvSpPr>
        <p:spPr>
          <a:xfrm>
            <a:off x="630117" y="1177861"/>
            <a:ext cx="11032000" cy="5222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grpSp>
        <p:nvGrpSpPr>
          <p:cNvPr id="10" name="Group 9"/>
          <p:cNvGrpSpPr>
            <a:grpSpLocks/>
          </p:cNvGrpSpPr>
          <p:nvPr/>
        </p:nvGrpSpPr>
        <p:grpSpPr bwMode="auto">
          <a:xfrm>
            <a:off x="702795" y="1323408"/>
            <a:ext cx="762000" cy="665162"/>
            <a:chOff x="1110" y="2656"/>
            <a:chExt cx="1549" cy="1351"/>
          </a:xfrm>
        </p:grpSpPr>
        <p:sp>
          <p:nvSpPr>
            <p:cNvPr id="36" name="AutoShape 4"/>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7" name="AutoShape 5"/>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grpSp>
        <p:nvGrpSpPr>
          <p:cNvPr id="11" name="Group 10"/>
          <p:cNvGrpSpPr>
            <a:grpSpLocks/>
          </p:cNvGrpSpPr>
          <p:nvPr/>
        </p:nvGrpSpPr>
        <p:grpSpPr bwMode="auto">
          <a:xfrm>
            <a:off x="682366" y="2333001"/>
            <a:ext cx="762000" cy="665162"/>
            <a:chOff x="3174" y="2656"/>
            <a:chExt cx="1549" cy="1351"/>
          </a:xfrm>
        </p:grpSpPr>
        <p:sp>
          <p:nvSpPr>
            <p:cNvPr id="33" name="AutoShape 8"/>
            <p:cNvSpPr>
              <a:spLocks noChangeArrowheads="1"/>
            </p:cNvSpPr>
            <p:nvPr/>
          </p:nvSpPr>
          <p:spPr bwMode="auto">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2000">
                <a:latin typeface="Times New Roman" panose="02020603050405020304" pitchFamily="18" charset="0"/>
                <a:cs typeface="Times New Roman" panose="02020603050405020304" pitchFamily="18" charset="0"/>
              </a:endParaRPr>
            </a:p>
          </p:txBody>
        </p:sp>
        <p:sp>
          <p:nvSpPr>
            <p:cNvPr id="34" name="AutoShape 9"/>
            <p:cNvSpPr>
              <a:spLocks noChangeArrowheads="1"/>
            </p:cNvSpPr>
            <p:nvPr/>
          </p:nvSpPr>
          <p:spPr bwMode="auto">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2000">
                <a:latin typeface="Times New Roman" panose="02020603050405020304" pitchFamily="18" charset="0"/>
                <a:cs typeface="Times New Roman" panose="02020603050405020304" pitchFamily="18" charset="0"/>
              </a:endParaRPr>
            </a:p>
          </p:txBody>
        </p:sp>
        <p:sp>
          <p:nvSpPr>
            <p:cNvPr id="35"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sz="2000">
                <a:latin typeface="Times New Roman" panose="02020603050405020304" pitchFamily="18" charset="0"/>
                <a:cs typeface="Times New Roman" panose="02020603050405020304" pitchFamily="18" charset="0"/>
              </a:endParaRPr>
            </a:p>
          </p:txBody>
        </p:sp>
      </p:grpSp>
      <p:sp>
        <p:nvSpPr>
          <p:cNvPr id="13" name="Text Box 12"/>
          <p:cNvSpPr txBox="1">
            <a:spLocks noChangeArrowheads="1"/>
          </p:cNvSpPr>
          <p:nvPr/>
        </p:nvSpPr>
        <p:spPr bwMode="auto">
          <a:xfrm>
            <a:off x="1471190" y="1465661"/>
            <a:ext cx="7857050"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2200">
                <a:solidFill>
                  <a:srgbClr val="002060"/>
                </a:solidFill>
                <a:latin typeface="Times New Roman" panose="02020603050405020304" pitchFamily="18" charset="0"/>
                <a:cs typeface="Times New Roman" panose="02020603050405020304" pitchFamily="18" charset="0"/>
              </a:rPr>
              <a:t>Phát triển Chính quyền số, nâng cao hiệu lực, hiệu quả hoạt động</a:t>
            </a:r>
          </a:p>
        </p:txBody>
      </p:sp>
      <p:sp>
        <p:nvSpPr>
          <p:cNvPr id="14" name="Text Box 13"/>
          <p:cNvSpPr txBox="1">
            <a:spLocks noChangeArrowheads="1"/>
          </p:cNvSpPr>
          <p:nvPr/>
        </p:nvSpPr>
        <p:spPr bwMode="auto">
          <a:xfrm>
            <a:off x="934486" y="1450409"/>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1</a:t>
            </a:r>
          </a:p>
        </p:txBody>
      </p:sp>
      <p:sp>
        <p:nvSpPr>
          <p:cNvPr id="16" name="Text Box 15"/>
          <p:cNvSpPr txBox="1">
            <a:spLocks noChangeArrowheads="1"/>
          </p:cNvSpPr>
          <p:nvPr/>
        </p:nvSpPr>
        <p:spPr bwMode="auto">
          <a:xfrm>
            <a:off x="1458401" y="2434908"/>
            <a:ext cx="7857050"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vi-VN" sz="2200">
                <a:solidFill>
                  <a:srgbClr val="002060"/>
                </a:solidFill>
                <a:latin typeface="+mj-lt"/>
              </a:rPr>
              <a:t>Phát triển kinh tế số, nâng cao năng lực cạnh tranh của nền kinh tế</a:t>
            </a:r>
            <a:endParaRPr lang="en-US" altLang="en-US" sz="2200">
              <a:solidFill>
                <a:srgbClr val="002060"/>
              </a:solidFill>
              <a:latin typeface="+mj-lt"/>
              <a:cs typeface="Times New Roman" panose="02020603050405020304" pitchFamily="18" charset="0"/>
            </a:endParaRPr>
          </a:p>
        </p:txBody>
      </p:sp>
      <p:sp>
        <p:nvSpPr>
          <p:cNvPr id="17" name="Text Box 16"/>
          <p:cNvSpPr txBox="1">
            <a:spLocks noChangeArrowheads="1"/>
          </p:cNvSpPr>
          <p:nvPr/>
        </p:nvSpPr>
        <p:spPr bwMode="auto">
          <a:xfrm>
            <a:off x="899769" y="24346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2</a:t>
            </a:r>
          </a:p>
        </p:txBody>
      </p:sp>
      <p:grpSp>
        <p:nvGrpSpPr>
          <p:cNvPr id="18" name="Group 17"/>
          <p:cNvGrpSpPr>
            <a:grpSpLocks/>
          </p:cNvGrpSpPr>
          <p:nvPr/>
        </p:nvGrpSpPr>
        <p:grpSpPr bwMode="auto">
          <a:xfrm>
            <a:off x="660662" y="3346525"/>
            <a:ext cx="762000" cy="665162"/>
            <a:chOff x="1110" y="2656"/>
            <a:chExt cx="1549" cy="1351"/>
          </a:xfrm>
        </p:grpSpPr>
        <p:sp>
          <p:nvSpPr>
            <p:cNvPr id="30" name="AutoShape 18"/>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1" name="AutoShape 19"/>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2"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21" name="Text Box 26"/>
          <p:cNvSpPr txBox="1">
            <a:spLocks noChangeArrowheads="1"/>
          </p:cNvSpPr>
          <p:nvPr/>
        </p:nvSpPr>
        <p:spPr bwMode="auto">
          <a:xfrm>
            <a:off x="1423684" y="3447465"/>
            <a:ext cx="7899804"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vi-VN" sz="2200">
                <a:solidFill>
                  <a:srgbClr val="002060"/>
                </a:solidFill>
                <a:latin typeface="Times New Roman (Headings)"/>
              </a:rPr>
              <a:t>Phát triển </a:t>
            </a:r>
            <a:r>
              <a:rPr lang="en-US" sz="2200">
                <a:solidFill>
                  <a:srgbClr val="002060"/>
                </a:solidFill>
                <a:latin typeface="Times New Roman (Headings)"/>
              </a:rPr>
              <a:t>xã hội số, thu hẹp khoảng cách số</a:t>
            </a:r>
            <a:endParaRPr lang="en-US" altLang="en-US" sz="2200">
              <a:solidFill>
                <a:srgbClr val="002060"/>
              </a:solidFill>
              <a:latin typeface="Times New Roman (Headings)"/>
              <a:cs typeface="Times New Roman" panose="02020603050405020304" pitchFamily="18" charset="0"/>
            </a:endParaRPr>
          </a:p>
        </p:txBody>
      </p:sp>
      <p:sp>
        <p:nvSpPr>
          <p:cNvPr id="22" name="Text Box 27"/>
          <p:cNvSpPr txBox="1">
            <a:spLocks noChangeArrowheads="1"/>
          </p:cNvSpPr>
          <p:nvPr/>
        </p:nvSpPr>
        <p:spPr bwMode="auto">
          <a:xfrm>
            <a:off x="892353" y="3473523"/>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8456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3351345"/>
            <a:ext cx="10058400" cy="553998"/>
          </a:xfrm>
          <a:prstGeom prst="rect">
            <a:avLst/>
          </a:prstGeom>
          <a:noFill/>
        </p:spPr>
        <p:txBody>
          <a:bodyPr wrap="square" lIns="91440" tIns="45720" rIns="91440" bIns="45720">
            <a:spAutoFit/>
          </a:bodyPr>
          <a:lstStyle/>
          <a:p>
            <a:pPr algn="ctr" eaLnBrk="0" hangingPunct="0"/>
            <a:r>
              <a:rPr lang="en-US" altLang="en-US" sz="30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V. NHIỆM VỤ GIẢI PHÁP</a:t>
            </a:r>
          </a:p>
        </p:txBody>
      </p:sp>
    </p:spTree>
    <p:extLst>
      <p:ext uri="{BB962C8B-B14F-4D97-AF65-F5344CB8AC3E}">
        <p14:creationId xmlns:p14="http://schemas.microsoft.com/office/powerpoint/2010/main" val="15206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NHIỆM VỤ VÀ GIẢI PHÁP</a:t>
            </a:r>
          </a:p>
        </p:txBody>
      </p:sp>
      <p:grpSp>
        <p:nvGrpSpPr>
          <p:cNvPr id="16" name="Group 12"/>
          <p:cNvGrpSpPr>
            <a:grpSpLocks/>
          </p:cNvGrpSpPr>
          <p:nvPr/>
        </p:nvGrpSpPr>
        <p:grpSpPr bwMode="auto">
          <a:xfrm>
            <a:off x="885077" y="1135403"/>
            <a:ext cx="11002123" cy="5192711"/>
            <a:chOff x="1452220" y="1363242"/>
            <a:chExt cx="6223228" cy="5193680"/>
          </a:xfrm>
        </p:grpSpPr>
        <p:grpSp>
          <p:nvGrpSpPr>
            <p:cNvPr id="36" name="Group 7"/>
            <p:cNvGrpSpPr>
              <a:grpSpLocks/>
            </p:cNvGrpSpPr>
            <p:nvPr/>
          </p:nvGrpSpPr>
          <p:grpSpPr bwMode="auto">
            <a:xfrm>
              <a:off x="1452220" y="1363242"/>
              <a:ext cx="6223228" cy="1575589"/>
              <a:chOff x="1803761" y="1454697"/>
              <a:chExt cx="5402581" cy="1367819"/>
            </a:xfrm>
          </p:grpSpPr>
          <p:pic>
            <p:nvPicPr>
              <p:cNvPr id="41"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42" name="Rectangle 41"/>
              <p:cNvSpPr/>
              <p:nvPr/>
            </p:nvSpPr>
            <p:spPr>
              <a:xfrm>
                <a:off x="2286492" y="1454697"/>
                <a:ext cx="4640094" cy="125022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42"/>
              <p:cNvSpPr/>
              <p:nvPr/>
            </p:nvSpPr>
            <p:spPr>
              <a:xfrm>
                <a:off x="2395162" y="1583912"/>
                <a:ext cx="4443025" cy="1029677"/>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8" name="Group 49"/>
            <p:cNvGrpSpPr>
              <a:grpSpLocks/>
            </p:cNvGrpSpPr>
            <p:nvPr/>
          </p:nvGrpSpPr>
          <p:grpSpPr bwMode="auto">
            <a:xfrm>
              <a:off x="1452220" y="3178227"/>
              <a:ext cx="6223228" cy="1574757"/>
              <a:chOff x="1803761" y="1455420"/>
              <a:chExt cx="5402581" cy="1367096"/>
            </a:xfrm>
          </p:grpSpPr>
          <p:pic>
            <p:nvPicPr>
              <p:cNvPr id="33"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34" name="Rectangle 33"/>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392606" y="1561442"/>
                <a:ext cx="4443025"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 name="Group 63"/>
            <p:cNvGrpSpPr>
              <a:grpSpLocks/>
            </p:cNvGrpSpPr>
            <p:nvPr/>
          </p:nvGrpSpPr>
          <p:grpSpPr bwMode="auto">
            <a:xfrm>
              <a:off x="1452220" y="1749847"/>
              <a:ext cx="6223228" cy="4807075"/>
              <a:chOff x="1803761" y="-1350659"/>
              <a:chExt cx="5402581" cy="4173175"/>
            </a:xfrm>
          </p:grpSpPr>
          <p:grpSp>
            <p:nvGrpSpPr>
              <p:cNvPr id="20" name="Group 67"/>
              <p:cNvGrpSpPr>
                <a:grpSpLocks/>
              </p:cNvGrpSpPr>
              <p:nvPr/>
            </p:nvGrpSpPr>
            <p:grpSpPr bwMode="auto">
              <a:xfrm>
                <a:off x="1803761" y="1455127"/>
                <a:ext cx="5402581" cy="1367389"/>
                <a:chOff x="1803761" y="1455127"/>
                <a:chExt cx="5402581" cy="1367389"/>
              </a:xfrm>
            </p:grpSpPr>
            <p:pic>
              <p:nvPicPr>
                <p:cNvPr id="25"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26" name="Rectangle 25"/>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2453196" y="1533047"/>
                  <a:ext cx="4382435"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a:p>
              </p:txBody>
            </p:sp>
          </p:grpSp>
          <p:sp>
            <p:nvSpPr>
              <p:cNvPr id="24" name="Trapezoid 2"/>
              <p:cNvSpPr/>
              <p:nvPr/>
            </p:nvSpPr>
            <p:spPr bwMode="auto">
              <a:xfrm rot="19191503">
                <a:off x="1853783" y="-1350659"/>
                <a:ext cx="1156320" cy="273902"/>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56" name="Rectangle 55"/>
          <p:cNvSpPr/>
          <p:nvPr/>
        </p:nvSpPr>
        <p:spPr>
          <a:xfrm>
            <a:off x="2690949" y="1358900"/>
            <a:ext cx="8441314" cy="1107996"/>
          </a:xfrm>
          <a:prstGeom prst="rect">
            <a:avLst/>
          </a:prstGeom>
        </p:spPr>
        <p:txBody>
          <a:bodyPr wrap="square" anchor="ctr">
            <a:spAutoFit/>
          </a:bodyPr>
          <a:lstStyle/>
          <a:p>
            <a:pPr algn="just"/>
            <a:r>
              <a:rPr lang="en-US" sz="2200" i="1">
                <a:solidFill>
                  <a:srgbClr val="002060"/>
                </a:solidFill>
                <a:latin typeface="Times New Roman" panose="02020603050405020304" pitchFamily="18" charset="0"/>
                <a:cs typeface="Times New Roman" panose="02020603050405020304" pitchFamily="18" charset="0"/>
              </a:rPr>
              <a:t>Tăng cường sự lãnh đạo của các cấp ủy, nâng cao hiệu lực, hiệu quả quản lý nhà nước, đẩy mạnh công tác tuyên truyền, nâng cao nhận thức về chuyển đổi số.</a:t>
            </a:r>
            <a:endParaRPr lang="en-AU" sz="2200">
              <a:solidFill>
                <a:srgbClr val="002060"/>
              </a:solidFill>
              <a:latin typeface="Times New Roman" panose="02020603050405020304" pitchFamily="18" charset="0"/>
              <a:cs typeface="Times New Roman" panose="02020603050405020304" pitchFamily="18" charset="0"/>
            </a:endParaRPr>
          </a:p>
        </p:txBody>
      </p:sp>
      <p:sp>
        <p:nvSpPr>
          <p:cNvPr id="57" name="Rectangle 56"/>
          <p:cNvSpPr/>
          <p:nvPr/>
        </p:nvSpPr>
        <p:spPr>
          <a:xfrm>
            <a:off x="2651142" y="3281724"/>
            <a:ext cx="8441314" cy="769441"/>
          </a:xfrm>
          <a:prstGeom prst="rect">
            <a:avLst/>
          </a:prstGeom>
        </p:spPr>
        <p:txBody>
          <a:bodyPr wrap="square" anchor="ctr">
            <a:spAutoFit/>
          </a:bodyPr>
          <a:lstStyle/>
          <a:p>
            <a:pPr algn="just" fontAlgn="auto">
              <a:spcBef>
                <a:spcPts val="0"/>
              </a:spcBef>
              <a:spcAft>
                <a:spcPts val="0"/>
              </a:spcAft>
              <a:defRPr/>
            </a:pPr>
            <a:r>
              <a:rPr lang="en-US" sz="2200" i="1">
                <a:solidFill>
                  <a:srgbClr val="002060"/>
                </a:solidFill>
                <a:latin typeface="Times New Roman" panose="02020603050405020304" pitchFamily="18" charset="0"/>
                <a:cs typeface="Times New Roman" panose="02020603050405020304" pitchFamily="18" charset="0"/>
              </a:rPr>
              <a:t>Xây dựng cơ chế, thể chế, chính sách thúc đẩy quá trình chuyển đổi số của tỉnh; phát triển và tận dụng các nguồn lực phục vụ chuyển đổi số</a:t>
            </a:r>
            <a:endParaRPr lang="en-US" sz="2200">
              <a:solidFill>
                <a:srgbClr val="002060"/>
              </a:solidFill>
              <a:latin typeface="Times New Roman" panose="02020603050405020304" pitchFamily="18" charset="0"/>
              <a:cs typeface="Times New Roman" panose="02020603050405020304" pitchFamily="18" charset="0"/>
            </a:endParaRPr>
          </a:p>
        </p:txBody>
      </p:sp>
      <p:sp>
        <p:nvSpPr>
          <p:cNvPr id="61" name="Rectangle 60"/>
          <p:cNvSpPr/>
          <p:nvPr/>
        </p:nvSpPr>
        <p:spPr>
          <a:xfrm rot="19126099">
            <a:off x="1383972" y="1424448"/>
            <a:ext cx="1828800" cy="338137"/>
          </a:xfrm>
          <a:prstGeom prst="rect">
            <a:avLst/>
          </a:prstGeom>
        </p:spPr>
        <p:txBody>
          <a:bodyPr anchor="ctr">
            <a:spAutoFit/>
          </a:bodyPr>
          <a:lstStyle/>
          <a:p>
            <a:pPr algn="ctr" fontAlgn="auto">
              <a:spcBef>
                <a:spcPts val="0"/>
              </a:spcBef>
              <a:spcAft>
                <a:spcPts val="0"/>
              </a:spcAft>
              <a:defRPr/>
            </a:pPr>
            <a:r>
              <a:rPr lang="en-US" sz="1600" b="1">
                <a:solidFill>
                  <a:schemeClr val="tx1">
                    <a:lumMod val="50000"/>
                    <a:lumOff val="50000"/>
                  </a:schemeClr>
                </a:solidFill>
                <a:latin typeface="Arial" pitchFamily="34" charset="0"/>
                <a:cs typeface="Arial" pitchFamily="34" charset="0"/>
              </a:rPr>
              <a:t>01</a:t>
            </a:r>
          </a:p>
        </p:txBody>
      </p:sp>
      <p:sp>
        <p:nvSpPr>
          <p:cNvPr id="62" name="Trapezoid 2"/>
          <p:cNvSpPr/>
          <p:nvPr/>
        </p:nvSpPr>
        <p:spPr bwMode="auto">
          <a:xfrm rot="19191503">
            <a:off x="946286" y="3116054"/>
            <a:ext cx="2211351" cy="39078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rot="19126099">
            <a:off x="1047304" y="3250582"/>
            <a:ext cx="1828800" cy="338137"/>
          </a:xfrm>
          <a:prstGeom prst="rect">
            <a:avLst/>
          </a:prstGeom>
        </p:spPr>
        <p:txBody>
          <a:bodyPr anchor="ctr">
            <a:spAutoFit/>
          </a:bodyPr>
          <a:lstStyle/>
          <a:p>
            <a:pPr algn="ctr" fontAlgn="auto">
              <a:spcBef>
                <a:spcPts val="0"/>
              </a:spcBef>
              <a:spcAft>
                <a:spcPts val="0"/>
              </a:spcAft>
              <a:defRPr/>
            </a:pPr>
            <a:r>
              <a:rPr lang="en-US" sz="1600" b="1">
                <a:solidFill>
                  <a:schemeClr val="tx1">
                    <a:lumMod val="50000"/>
                    <a:lumOff val="50000"/>
                  </a:schemeClr>
                </a:solidFill>
                <a:latin typeface="Arial" pitchFamily="34" charset="0"/>
                <a:cs typeface="Arial" pitchFamily="34" charset="0"/>
              </a:rPr>
              <a:t>02</a:t>
            </a:r>
          </a:p>
        </p:txBody>
      </p:sp>
      <p:sp>
        <p:nvSpPr>
          <p:cNvPr id="64" name="Trapezoid 2"/>
          <p:cNvSpPr/>
          <p:nvPr/>
        </p:nvSpPr>
        <p:spPr bwMode="auto">
          <a:xfrm rot="19191503">
            <a:off x="1014516" y="4955752"/>
            <a:ext cx="2437099" cy="325981"/>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ectangle 64"/>
          <p:cNvSpPr/>
          <p:nvPr/>
        </p:nvSpPr>
        <p:spPr>
          <a:xfrm rot="19126099">
            <a:off x="1266506" y="5065700"/>
            <a:ext cx="1645541" cy="338554"/>
          </a:xfrm>
          <a:prstGeom prst="rect">
            <a:avLst/>
          </a:prstGeom>
        </p:spPr>
        <p:txBody>
          <a:bodyPr wrap="square" anchor="ctr">
            <a:spAutoFit/>
          </a:bodyPr>
          <a:lstStyle/>
          <a:p>
            <a:pPr algn="ctr" fontAlgn="auto">
              <a:spcBef>
                <a:spcPts val="0"/>
              </a:spcBef>
              <a:spcAft>
                <a:spcPts val="0"/>
              </a:spcAft>
              <a:defRPr/>
            </a:pPr>
            <a:r>
              <a:rPr lang="en-US" sz="1600" b="1">
                <a:solidFill>
                  <a:schemeClr val="tx1">
                    <a:lumMod val="50000"/>
                    <a:lumOff val="50000"/>
                  </a:schemeClr>
                </a:solidFill>
                <a:latin typeface="Arial" pitchFamily="34" charset="0"/>
                <a:cs typeface="Arial" pitchFamily="34" charset="0"/>
              </a:rPr>
              <a:t>03</a:t>
            </a:r>
          </a:p>
        </p:txBody>
      </p:sp>
      <p:sp>
        <p:nvSpPr>
          <p:cNvPr id="2" name="Rectangle 1">
            <a:extLst>
              <a:ext uri="{FF2B5EF4-FFF2-40B4-BE49-F238E27FC236}">
                <a16:creationId xmlns:a16="http://schemas.microsoft.com/office/drawing/2014/main" id="{65FDD45E-6326-293D-0EC0-54D247B4A195}"/>
              </a:ext>
            </a:extLst>
          </p:cNvPr>
          <p:cNvSpPr/>
          <p:nvPr/>
        </p:nvSpPr>
        <p:spPr>
          <a:xfrm>
            <a:off x="2676641" y="5205592"/>
            <a:ext cx="8925703" cy="430887"/>
          </a:xfrm>
          <a:prstGeom prst="rect">
            <a:avLst/>
          </a:prstGeom>
        </p:spPr>
        <p:txBody>
          <a:bodyPr wrap="square" anchor="ctr">
            <a:spAutoFit/>
          </a:bodyPr>
          <a:lstStyle/>
          <a:p>
            <a:pPr algn="just" fontAlgn="auto">
              <a:spcBef>
                <a:spcPts val="0"/>
              </a:spcBef>
              <a:spcAft>
                <a:spcPts val="0"/>
              </a:spcAft>
              <a:defRPr/>
            </a:pPr>
            <a:r>
              <a:rPr lang="en-US" sz="2200" i="1">
                <a:solidFill>
                  <a:srgbClr val="002060"/>
                </a:solidFill>
                <a:latin typeface="Times New Roman" panose="02020603050405020304" pitchFamily="18" charset="0"/>
                <a:cs typeface="Times New Roman" panose="02020603050405020304" pitchFamily="18" charset="0"/>
              </a:rPr>
              <a:t>Xây dựng Chính quyền số</a:t>
            </a:r>
            <a:endParaRPr lang="en-US" sz="2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5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05" name="AutoShape 41"/>
          <p:cNvSpPr>
            <a:spLocks noChangeArrowheads="1"/>
          </p:cNvSpPr>
          <p:nvPr/>
        </p:nvSpPr>
        <p:spPr bwMode="ltGray">
          <a:xfrm rot="5400000">
            <a:off x="-1744653" y="160416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88106" name="AutoShape 42"/>
          <p:cNvSpPr>
            <a:spLocks noChangeArrowheads="1"/>
          </p:cNvSpPr>
          <p:nvPr/>
        </p:nvSpPr>
        <p:spPr bwMode="ltGray">
          <a:xfrm rot="5400000" flipH="1">
            <a:off x="-1331119" y="2024857"/>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4101" name="AutoShape 43"/>
          <p:cNvSpPr>
            <a:spLocks noChangeArrowheads="1"/>
          </p:cNvSpPr>
          <p:nvPr/>
        </p:nvSpPr>
        <p:spPr bwMode="auto">
          <a:xfrm>
            <a:off x="2737676" y="5406673"/>
            <a:ext cx="6873284" cy="508000"/>
          </a:xfrm>
          <a:prstGeom prst="roundRect">
            <a:avLst>
              <a:gd name="adj" fmla="val 50000"/>
            </a:avLst>
          </a:prstGeom>
          <a:gradFill>
            <a:gsLst>
              <a:gs pos="30000">
                <a:schemeClr val="bg1">
                  <a:tint val="80000"/>
                  <a:satMod val="300000"/>
                </a:schemeClr>
              </a:gs>
              <a:gs pos="100000">
                <a:schemeClr val="bg1">
                  <a:shade val="30000"/>
                  <a:satMod val="200000"/>
                  <a:lumMod val="60000"/>
                  <a:lumOff val="40000"/>
                </a:schemeClr>
              </a:gs>
            </a:gsLst>
            <a:path path="circle">
              <a:fillToRect l="50000" t="50000" r="50000" b="50000"/>
            </a:path>
          </a:gradFill>
          <a:ln w="28575">
            <a:solidFill>
              <a:schemeClr val="bg2"/>
            </a:solidFill>
            <a:round/>
            <a:headEnd/>
            <a:tailEnd/>
          </a:ln>
        </p:spPr>
        <p:txBody>
          <a:bodyPr wrap="none" anchor="ctr"/>
          <a:lstStyle/>
          <a:p>
            <a:pPr eaLnBrk="0" hangingPunct="0"/>
            <a:r>
              <a:rPr lang="en-US" altLang="en-US" b="1">
                <a:solidFill>
                  <a:srgbClr val="002060"/>
                </a:solidFill>
                <a:latin typeface="Times New Roman" panose="02020603050405020304" pitchFamily="18" charset="0"/>
                <a:cs typeface="Times New Roman" panose="02020603050405020304" pitchFamily="18" charset="0"/>
              </a:rPr>
              <a:t>VI. TỔ CHỨC THỰC HIỆN</a:t>
            </a:r>
          </a:p>
        </p:txBody>
      </p:sp>
      <p:sp>
        <p:nvSpPr>
          <p:cNvPr id="4102" name="AutoShape 44"/>
          <p:cNvSpPr>
            <a:spLocks noChangeArrowheads="1"/>
          </p:cNvSpPr>
          <p:nvPr/>
        </p:nvSpPr>
        <p:spPr bwMode="auto">
          <a:xfrm>
            <a:off x="3374504" y="4646132"/>
            <a:ext cx="6949564" cy="508000"/>
          </a:xfrm>
          <a:prstGeom prst="roundRect">
            <a:avLst>
              <a:gd name="adj" fmla="val 50000"/>
            </a:avLst>
          </a:prstGeom>
          <a:gradFill>
            <a:gsLst>
              <a:gs pos="30000">
                <a:schemeClr val="bg1">
                  <a:tint val="80000"/>
                  <a:satMod val="300000"/>
                </a:schemeClr>
              </a:gs>
              <a:gs pos="100000">
                <a:schemeClr val="bg1">
                  <a:shade val="30000"/>
                  <a:satMod val="200000"/>
                  <a:lumMod val="60000"/>
                  <a:lumOff val="40000"/>
                </a:schemeClr>
              </a:gs>
            </a:gsLst>
            <a:path path="circle">
              <a:fillToRect l="50000" t="50000" r="50000" b="50000"/>
            </a:path>
          </a:gradFill>
          <a:ln w="28575">
            <a:solidFill>
              <a:schemeClr val="bg2"/>
            </a:solidFill>
            <a:round/>
            <a:headEnd/>
            <a:tailEnd/>
          </a:ln>
        </p:spPr>
        <p:txBody>
          <a:bodyPr wrap="none" anchor="ctr"/>
          <a:lstStyle/>
          <a:p>
            <a:pPr eaLnBrk="0" hangingPunct="0"/>
            <a:r>
              <a:rPr lang="en-US" altLang="en-US" b="1">
                <a:solidFill>
                  <a:srgbClr val="002060"/>
                </a:solidFill>
                <a:latin typeface="Times New Roman" panose="02020603050405020304" pitchFamily="18" charset="0"/>
                <a:cs typeface="Times New Roman" panose="02020603050405020304" pitchFamily="18" charset="0"/>
              </a:rPr>
              <a:t>V. NHIỆM VỤ VÀ GIẢI PHÁP</a:t>
            </a:r>
          </a:p>
        </p:txBody>
      </p:sp>
      <p:sp>
        <p:nvSpPr>
          <p:cNvPr id="4103" name="AutoShape 45"/>
          <p:cNvSpPr>
            <a:spLocks noChangeArrowheads="1"/>
          </p:cNvSpPr>
          <p:nvPr/>
        </p:nvSpPr>
        <p:spPr bwMode="auto">
          <a:xfrm>
            <a:off x="2537484" y="1567828"/>
            <a:ext cx="6335053" cy="508000"/>
          </a:xfrm>
          <a:prstGeom prst="roundRect">
            <a:avLst>
              <a:gd name="adj" fmla="val 50000"/>
            </a:avLst>
          </a:prstGeom>
          <a:gradFill>
            <a:gsLst>
              <a:gs pos="30000">
                <a:schemeClr val="bg1">
                  <a:tint val="80000"/>
                  <a:satMod val="300000"/>
                </a:schemeClr>
              </a:gs>
              <a:gs pos="100000">
                <a:schemeClr val="bg1">
                  <a:shade val="30000"/>
                  <a:satMod val="200000"/>
                  <a:lumMod val="60000"/>
                  <a:lumOff val="40000"/>
                </a:schemeClr>
              </a:gs>
            </a:gsLst>
            <a:path path="circle">
              <a:fillToRect l="50000" t="50000" r="50000" b="50000"/>
            </a:path>
          </a:gradFill>
          <a:ln w="28575">
            <a:solidFill>
              <a:schemeClr val="bg2"/>
            </a:solidFill>
            <a:round/>
            <a:headEnd/>
            <a:tailEnd/>
          </a:ln>
        </p:spPr>
        <p:txBody>
          <a:bodyPr wrap="none" anchor="ctr"/>
          <a:lstStyle/>
          <a:p>
            <a:pPr eaLnBrk="0" hangingPunct="0"/>
            <a:r>
              <a:rPr lang="en-US" altLang="en-US" b="1">
                <a:solidFill>
                  <a:srgbClr val="002060"/>
                </a:solidFill>
                <a:latin typeface="Times New Roman" panose="02020603050405020304" pitchFamily="18" charset="0"/>
                <a:cs typeface="Times New Roman" panose="02020603050405020304" pitchFamily="18" charset="0"/>
              </a:rPr>
              <a:t>I. SỰ CẦN THIẾT PHẢI BAN HÀNH NGHỊ QUYẾT</a:t>
            </a:r>
          </a:p>
        </p:txBody>
      </p:sp>
      <p:sp>
        <p:nvSpPr>
          <p:cNvPr id="4104" name="AutoShape 46"/>
          <p:cNvSpPr>
            <a:spLocks noChangeArrowheads="1"/>
          </p:cNvSpPr>
          <p:nvPr/>
        </p:nvSpPr>
        <p:spPr bwMode="auto">
          <a:xfrm>
            <a:off x="3422098" y="3894694"/>
            <a:ext cx="6884939" cy="508000"/>
          </a:xfrm>
          <a:prstGeom prst="roundRect">
            <a:avLst>
              <a:gd name="adj" fmla="val 50000"/>
            </a:avLst>
          </a:prstGeom>
          <a:gradFill>
            <a:gsLst>
              <a:gs pos="30000">
                <a:schemeClr val="bg1">
                  <a:tint val="80000"/>
                  <a:satMod val="300000"/>
                </a:schemeClr>
              </a:gs>
              <a:gs pos="100000">
                <a:schemeClr val="bg1">
                  <a:shade val="30000"/>
                  <a:satMod val="200000"/>
                  <a:lumMod val="60000"/>
                  <a:lumOff val="40000"/>
                </a:schemeClr>
              </a:gs>
            </a:gsLst>
            <a:path path="circle">
              <a:fillToRect l="50000" t="50000" r="50000" b="50000"/>
            </a:path>
          </a:gradFill>
          <a:ln w="28575">
            <a:solidFill>
              <a:schemeClr val="bg2"/>
            </a:solidFill>
            <a:round/>
            <a:headEnd/>
            <a:tailEnd/>
          </a:ln>
        </p:spPr>
        <p:txBody>
          <a:bodyPr wrap="none" anchor="ctr"/>
          <a:lstStyle/>
          <a:p>
            <a:pPr eaLnBrk="0" hangingPunct="0"/>
            <a:r>
              <a:rPr lang="en-US" altLang="en-US" b="1">
                <a:solidFill>
                  <a:srgbClr val="002060"/>
                </a:solidFill>
                <a:latin typeface="Times New Roman" panose="02020603050405020304" pitchFamily="18" charset="0"/>
                <a:cs typeface="Times New Roman" panose="02020603050405020304" pitchFamily="18" charset="0"/>
              </a:rPr>
              <a:t>IV. MỤC TIÊU</a:t>
            </a:r>
          </a:p>
        </p:txBody>
      </p:sp>
      <p:sp>
        <p:nvSpPr>
          <p:cNvPr id="4105" name="AutoShape 47"/>
          <p:cNvSpPr>
            <a:spLocks noChangeArrowheads="1"/>
          </p:cNvSpPr>
          <p:nvPr/>
        </p:nvSpPr>
        <p:spPr bwMode="auto">
          <a:xfrm>
            <a:off x="3049871" y="2285192"/>
            <a:ext cx="6744369" cy="508000"/>
          </a:xfrm>
          <a:prstGeom prst="roundRect">
            <a:avLst>
              <a:gd name="adj" fmla="val 50000"/>
            </a:avLst>
          </a:prstGeom>
          <a:gradFill>
            <a:gsLst>
              <a:gs pos="30000">
                <a:schemeClr val="bg1">
                  <a:tint val="80000"/>
                  <a:satMod val="300000"/>
                </a:schemeClr>
              </a:gs>
              <a:gs pos="100000">
                <a:schemeClr val="bg1">
                  <a:shade val="30000"/>
                  <a:satMod val="200000"/>
                  <a:lumMod val="60000"/>
                  <a:lumOff val="40000"/>
                </a:schemeClr>
              </a:gs>
            </a:gsLst>
            <a:path path="circle">
              <a:fillToRect l="50000" t="50000" r="50000" b="50000"/>
            </a:path>
          </a:gradFill>
          <a:ln w="28575">
            <a:solidFill>
              <a:schemeClr val="bg2"/>
            </a:solidFill>
            <a:round/>
            <a:headEnd/>
            <a:tailEnd/>
          </a:ln>
        </p:spPr>
        <p:txBody>
          <a:bodyPr wrap="none" anchor="ctr"/>
          <a:lstStyle/>
          <a:p>
            <a:pPr eaLnBrk="0" hangingPunct="0"/>
            <a:r>
              <a:rPr lang="en-US" altLang="en-US" b="1">
                <a:solidFill>
                  <a:srgbClr val="002060"/>
                </a:solidFill>
                <a:latin typeface="Times New Roman" panose="02020603050405020304" pitchFamily="18" charset="0"/>
                <a:cs typeface="Times New Roman" panose="02020603050405020304" pitchFamily="18" charset="0"/>
              </a:rPr>
              <a:t>II. ĐÁNH GIÁ TÌNH HÌNH</a:t>
            </a:r>
          </a:p>
        </p:txBody>
      </p:sp>
      <p:grpSp>
        <p:nvGrpSpPr>
          <p:cNvPr id="4106" name="Group 48"/>
          <p:cNvGrpSpPr>
            <a:grpSpLocks/>
          </p:cNvGrpSpPr>
          <p:nvPr/>
        </p:nvGrpSpPr>
        <p:grpSpPr bwMode="auto">
          <a:xfrm>
            <a:off x="2649998" y="2299838"/>
            <a:ext cx="381000" cy="519245"/>
            <a:chOff x="2078" y="1387"/>
            <a:chExt cx="1615" cy="2201"/>
          </a:xfrm>
        </p:grpSpPr>
        <p:sp>
          <p:nvSpPr>
            <p:cNvPr id="4107" name="Oval 49"/>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4108" name="Oval 50"/>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88115" name="Oval 51"/>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10" name="Oval 52"/>
            <p:cNvSpPr>
              <a:spLocks noChangeArrowheads="1"/>
            </p:cNvSpPr>
            <p:nvPr/>
          </p:nvSpPr>
          <p:spPr bwMode="auto">
            <a:xfrm>
              <a:off x="2254" y="1387"/>
              <a:ext cx="1101" cy="220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n-US" altLang="en-US">
                <a:latin typeface="Times New Roman" panose="02020603050405020304" pitchFamily="18" charset="0"/>
                <a:cs typeface="Times New Roman" panose="02020603050405020304" pitchFamily="18" charset="0"/>
              </a:endParaRPr>
            </a:p>
          </p:txBody>
        </p:sp>
        <p:sp>
          <p:nvSpPr>
            <p:cNvPr id="88117" name="Oval 53"/>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12" name="Oval 54"/>
            <p:cNvSpPr>
              <a:spLocks noChangeArrowheads="1"/>
            </p:cNvSpPr>
            <p:nvPr/>
          </p:nvSpPr>
          <p:spPr bwMode="auto">
            <a:xfrm>
              <a:off x="2337" y="1387"/>
              <a:ext cx="1096" cy="220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n-US" altLang="en-US">
                <a:latin typeface="Times New Roman" panose="02020603050405020304" pitchFamily="18" charset="0"/>
                <a:cs typeface="Times New Roman" panose="02020603050405020304" pitchFamily="18" charset="0"/>
              </a:endParaRPr>
            </a:p>
          </p:txBody>
        </p:sp>
      </p:grpSp>
      <p:grpSp>
        <p:nvGrpSpPr>
          <p:cNvPr id="4113" name="Group 55"/>
          <p:cNvGrpSpPr>
            <a:grpSpLocks/>
          </p:cNvGrpSpPr>
          <p:nvPr/>
        </p:nvGrpSpPr>
        <p:grpSpPr bwMode="auto">
          <a:xfrm>
            <a:off x="3009027" y="3080622"/>
            <a:ext cx="381000" cy="519245"/>
            <a:chOff x="2078" y="1387"/>
            <a:chExt cx="1615" cy="2201"/>
          </a:xfrm>
        </p:grpSpPr>
        <p:sp>
          <p:nvSpPr>
            <p:cNvPr id="4114" name="Oval 56"/>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4115" name="Oval 57"/>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88122" name="Oval 58"/>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17" name="Oval 59"/>
            <p:cNvSpPr>
              <a:spLocks noChangeArrowheads="1"/>
            </p:cNvSpPr>
            <p:nvPr/>
          </p:nvSpPr>
          <p:spPr bwMode="auto">
            <a:xfrm>
              <a:off x="2254" y="1387"/>
              <a:ext cx="1101" cy="2201"/>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n-US" altLang="en-US">
                <a:latin typeface="Times New Roman" panose="02020603050405020304" pitchFamily="18" charset="0"/>
                <a:cs typeface="Times New Roman" panose="02020603050405020304" pitchFamily="18" charset="0"/>
              </a:endParaRPr>
            </a:p>
          </p:txBody>
        </p:sp>
        <p:sp>
          <p:nvSpPr>
            <p:cNvPr id="88124" name="Oval 60"/>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19" name="Oval 61"/>
            <p:cNvSpPr>
              <a:spLocks noChangeArrowheads="1"/>
            </p:cNvSpPr>
            <p:nvPr/>
          </p:nvSpPr>
          <p:spPr bwMode="auto">
            <a:xfrm>
              <a:off x="2337" y="1387"/>
              <a:ext cx="1096" cy="2201"/>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n-US" altLang="en-US">
                <a:latin typeface="Times New Roman" panose="02020603050405020304" pitchFamily="18" charset="0"/>
                <a:cs typeface="Times New Roman" panose="02020603050405020304" pitchFamily="18" charset="0"/>
              </a:endParaRPr>
            </a:p>
          </p:txBody>
        </p:sp>
      </p:grpSp>
      <p:grpSp>
        <p:nvGrpSpPr>
          <p:cNvPr id="4120" name="Group 62"/>
          <p:cNvGrpSpPr>
            <a:grpSpLocks/>
          </p:cNvGrpSpPr>
          <p:nvPr/>
        </p:nvGrpSpPr>
        <p:grpSpPr bwMode="auto">
          <a:xfrm>
            <a:off x="3055313" y="3892964"/>
            <a:ext cx="381000" cy="519245"/>
            <a:chOff x="2078" y="1387"/>
            <a:chExt cx="1615" cy="2201"/>
          </a:xfrm>
        </p:grpSpPr>
        <p:sp>
          <p:nvSpPr>
            <p:cNvPr id="4121" name="Oval 63"/>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4122" name="Oval 64"/>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88129" name="Oval 65"/>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24" name="Oval 66"/>
            <p:cNvSpPr>
              <a:spLocks noChangeArrowheads="1"/>
            </p:cNvSpPr>
            <p:nvPr/>
          </p:nvSpPr>
          <p:spPr bwMode="auto">
            <a:xfrm>
              <a:off x="2254" y="1387"/>
              <a:ext cx="1101" cy="2201"/>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n-US" altLang="en-US">
                <a:latin typeface="Times New Roman" panose="02020603050405020304" pitchFamily="18" charset="0"/>
                <a:cs typeface="Times New Roman" panose="02020603050405020304" pitchFamily="18" charset="0"/>
              </a:endParaRPr>
            </a:p>
          </p:txBody>
        </p:sp>
        <p:sp>
          <p:nvSpPr>
            <p:cNvPr id="88131" name="Oval 67"/>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26" name="Oval 68"/>
            <p:cNvSpPr>
              <a:spLocks noChangeArrowheads="1"/>
            </p:cNvSpPr>
            <p:nvPr/>
          </p:nvSpPr>
          <p:spPr bwMode="auto">
            <a:xfrm>
              <a:off x="2337" y="1387"/>
              <a:ext cx="1096" cy="2201"/>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n-US" altLang="en-US">
                <a:latin typeface="Times New Roman" panose="02020603050405020304" pitchFamily="18" charset="0"/>
                <a:cs typeface="Times New Roman" panose="02020603050405020304" pitchFamily="18" charset="0"/>
              </a:endParaRPr>
            </a:p>
          </p:txBody>
        </p:sp>
      </p:grpSp>
      <p:grpSp>
        <p:nvGrpSpPr>
          <p:cNvPr id="4127" name="Group 69"/>
          <p:cNvGrpSpPr>
            <a:grpSpLocks/>
          </p:cNvGrpSpPr>
          <p:nvPr/>
        </p:nvGrpSpPr>
        <p:grpSpPr bwMode="auto">
          <a:xfrm>
            <a:off x="2955165" y="4691974"/>
            <a:ext cx="381000" cy="519245"/>
            <a:chOff x="2078" y="1387"/>
            <a:chExt cx="1615" cy="2201"/>
          </a:xfrm>
        </p:grpSpPr>
        <p:sp>
          <p:nvSpPr>
            <p:cNvPr id="4128" name="Oval 70"/>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4129" name="Oval 71"/>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88136" name="Oval 72"/>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31" name="Oval 73"/>
            <p:cNvSpPr>
              <a:spLocks noChangeArrowheads="1"/>
            </p:cNvSpPr>
            <p:nvPr/>
          </p:nvSpPr>
          <p:spPr bwMode="auto">
            <a:xfrm>
              <a:off x="2254" y="1387"/>
              <a:ext cx="1101" cy="2201"/>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n-US" altLang="en-US">
                <a:latin typeface="Times New Roman" panose="02020603050405020304" pitchFamily="18" charset="0"/>
                <a:cs typeface="Times New Roman" panose="02020603050405020304" pitchFamily="18" charset="0"/>
              </a:endParaRPr>
            </a:p>
          </p:txBody>
        </p:sp>
        <p:sp>
          <p:nvSpPr>
            <p:cNvPr id="88138" name="Oval 74"/>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33" name="Oval 75"/>
            <p:cNvSpPr>
              <a:spLocks noChangeArrowheads="1"/>
            </p:cNvSpPr>
            <p:nvPr/>
          </p:nvSpPr>
          <p:spPr bwMode="auto">
            <a:xfrm>
              <a:off x="2337" y="1387"/>
              <a:ext cx="1096" cy="2201"/>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n-US" altLang="en-US">
                <a:latin typeface="Times New Roman" panose="02020603050405020304" pitchFamily="18" charset="0"/>
                <a:cs typeface="Times New Roman" panose="02020603050405020304" pitchFamily="18" charset="0"/>
              </a:endParaRPr>
            </a:p>
          </p:txBody>
        </p:sp>
      </p:grpSp>
      <p:grpSp>
        <p:nvGrpSpPr>
          <p:cNvPr id="4134" name="Group 76"/>
          <p:cNvGrpSpPr>
            <a:grpSpLocks/>
          </p:cNvGrpSpPr>
          <p:nvPr/>
        </p:nvGrpSpPr>
        <p:grpSpPr bwMode="auto">
          <a:xfrm>
            <a:off x="2499393" y="5384757"/>
            <a:ext cx="355600" cy="519245"/>
            <a:chOff x="2078" y="1387"/>
            <a:chExt cx="1615" cy="2201"/>
          </a:xfrm>
        </p:grpSpPr>
        <p:sp>
          <p:nvSpPr>
            <p:cNvPr id="4135" name="Oval 77"/>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4136" name="Oval 78"/>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88143" name="Oval 79"/>
            <p:cNvSpPr>
              <a:spLocks noChangeArrowheads="1"/>
            </p:cNvSpPr>
            <p:nvPr/>
          </p:nvSpPr>
          <p:spPr bwMode="gray">
            <a:xfrm>
              <a:off x="2251"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38" name="Oval 80"/>
            <p:cNvSpPr>
              <a:spLocks noChangeArrowheads="1"/>
            </p:cNvSpPr>
            <p:nvPr/>
          </p:nvSpPr>
          <p:spPr bwMode="auto">
            <a:xfrm>
              <a:off x="2254" y="1387"/>
              <a:ext cx="1180" cy="2201"/>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n-US" altLang="en-US">
                <a:latin typeface="Times New Roman" panose="02020603050405020304" pitchFamily="18" charset="0"/>
                <a:cs typeface="Times New Roman" panose="02020603050405020304" pitchFamily="18" charset="0"/>
              </a:endParaRPr>
            </a:p>
          </p:txBody>
        </p:sp>
        <p:sp>
          <p:nvSpPr>
            <p:cNvPr id="88145" name="Oval 81"/>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140" name="Oval 82"/>
            <p:cNvSpPr>
              <a:spLocks noChangeArrowheads="1"/>
            </p:cNvSpPr>
            <p:nvPr/>
          </p:nvSpPr>
          <p:spPr bwMode="auto">
            <a:xfrm>
              <a:off x="2337" y="1387"/>
              <a:ext cx="1096" cy="2201"/>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n-US" altLang="en-US">
                <a:latin typeface="Times New Roman" panose="02020603050405020304" pitchFamily="18" charset="0"/>
                <a:cs typeface="Times New Roman" panose="02020603050405020304" pitchFamily="18" charset="0"/>
              </a:endParaRPr>
            </a:p>
          </p:txBody>
        </p:sp>
      </p:grpSp>
      <p:sp>
        <p:nvSpPr>
          <p:cNvPr id="4" name="Rectangle 3"/>
          <p:cNvSpPr/>
          <p:nvPr/>
        </p:nvSpPr>
        <p:spPr>
          <a:xfrm>
            <a:off x="0" y="513330"/>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NỘI DUNG TRÌNH BÀY</a:t>
            </a:r>
          </a:p>
        </p:txBody>
      </p:sp>
      <p:grpSp>
        <p:nvGrpSpPr>
          <p:cNvPr id="46" name="Group 69"/>
          <p:cNvGrpSpPr>
            <a:grpSpLocks/>
          </p:cNvGrpSpPr>
          <p:nvPr/>
        </p:nvGrpSpPr>
        <p:grpSpPr bwMode="auto">
          <a:xfrm>
            <a:off x="2250736" y="1608913"/>
            <a:ext cx="381000" cy="519245"/>
            <a:chOff x="2078" y="1387"/>
            <a:chExt cx="1615" cy="2201"/>
          </a:xfrm>
        </p:grpSpPr>
        <p:sp>
          <p:nvSpPr>
            <p:cNvPr id="47" name="Oval 70"/>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48" name="Oval 71"/>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cs typeface="Times New Roman" panose="02020603050405020304" pitchFamily="18" charset="0"/>
              </a:endParaRPr>
            </a:p>
          </p:txBody>
        </p:sp>
        <p:sp>
          <p:nvSpPr>
            <p:cNvPr id="49" name="Oval 72"/>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50" name="Oval 73"/>
            <p:cNvSpPr>
              <a:spLocks noChangeArrowheads="1"/>
            </p:cNvSpPr>
            <p:nvPr/>
          </p:nvSpPr>
          <p:spPr bwMode="auto">
            <a:xfrm>
              <a:off x="2254" y="1387"/>
              <a:ext cx="1101" cy="2201"/>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n-US" altLang="en-US">
                <a:latin typeface="Times New Roman" panose="02020603050405020304" pitchFamily="18" charset="0"/>
                <a:cs typeface="Times New Roman" panose="02020603050405020304" pitchFamily="18" charset="0"/>
              </a:endParaRPr>
            </a:p>
          </p:txBody>
        </p:sp>
        <p:sp>
          <p:nvSpPr>
            <p:cNvPr id="51" name="Oval 74"/>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52" name="Oval 75"/>
            <p:cNvSpPr>
              <a:spLocks noChangeArrowheads="1"/>
            </p:cNvSpPr>
            <p:nvPr/>
          </p:nvSpPr>
          <p:spPr bwMode="auto">
            <a:xfrm>
              <a:off x="2337" y="1387"/>
              <a:ext cx="1096" cy="2201"/>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n-US" altLang="en-US">
                <a:latin typeface="Times New Roman" panose="02020603050405020304" pitchFamily="18" charset="0"/>
                <a:cs typeface="Times New Roman" panose="02020603050405020304" pitchFamily="18" charset="0"/>
              </a:endParaRPr>
            </a:p>
          </p:txBody>
        </p:sp>
      </p:grpSp>
      <p:sp>
        <p:nvSpPr>
          <p:cNvPr id="53" name="AutoShape 47"/>
          <p:cNvSpPr>
            <a:spLocks noChangeArrowheads="1"/>
          </p:cNvSpPr>
          <p:nvPr/>
        </p:nvSpPr>
        <p:spPr bwMode="auto">
          <a:xfrm>
            <a:off x="3368087" y="3092366"/>
            <a:ext cx="7225586" cy="508000"/>
          </a:xfrm>
          <a:prstGeom prst="roundRect">
            <a:avLst>
              <a:gd name="adj" fmla="val 50000"/>
            </a:avLst>
          </a:prstGeom>
          <a:gradFill>
            <a:gsLst>
              <a:gs pos="30000">
                <a:schemeClr val="bg1">
                  <a:tint val="80000"/>
                  <a:satMod val="300000"/>
                </a:schemeClr>
              </a:gs>
              <a:gs pos="100000">
                <a:schemeClr val="bg1">
                  <a:shade val="30000"/>
                  <a:satMod val="200000"/>
                  <a:lumMod val="60000"/>
                  <a:lumOff val="40000"/>
                </a:schemeClr>
              </a:gs>
            </a:gsLst>
            <a:path path="circle">
              <a:fillToRect l="50000" t="50000" r="50000" b="50000"/>
            </a:path>
          </a:gradFill>
          <a:ln w="28575">
            <a:solidFill>
              <a:schemeClr val="bg2"/>
            </a:solidFill>
            <a:round/>
            <a:headEnd/>
            <a:tailEnd/>
          </a:ln>
        </p:spPr>
        <p:txBody>
          <a:bodyPr wrap="none" anchor="ctr"/>
          <a:lstStyle/>
          <a:p>
            <a:pPr eaLnBrk="0" hangingPunct="0"/>
            <a:r>
              <a:rPr lang="en-US" altLang="en-US" b="1">
                <a:solidFill>
                  <a:srgbClr val="002060"/>
                </a:solidFill>
                <a:latin typeface="Times New Roman" panose="02020603050405020304" pitchFamily="18" charset="0"/>
                <a:cs typeface="Times New Roman" panose="02020603050405020304" pitchFamily="18" charset="0"/>
              </a:rPr>
              <a:t>III. QUAN ĐIỂM CHỈ ĐẠO</a:t>
            </a:r>
          </a:p>
        </p:txBody>
      </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53" y="1220171"/>
            <a:ext cx="3162988" cy="5857045"/>
          </a:xfrm>
          <a:prstGeom prst="rect">
            <a:avLst/>
          </a:prstGeom>
        </p:spPr>
      </p:pic>
    </p:spTree>
    <p:extLst>
      <p:ext uri="{BB962C8B-B14F-4D97-AF65-F5344CB8AC3E}">
        <p14:creationId xmlns:p14="http://schemas.microsoft.com/office/powerpoint/2010/main" val="17288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NHIỆM VỤ VÀ GIẢI PHÁP</a:t>
            </a:r>
          </a:p>
        </p:txBody>
      </p:sp>
      <p:grpSp>
        <p:nvGrpSpPr>
          <p:cNvPr id="16" name="Group 12"/>
          <p:cNvGrpSpPr>
            <a:grpSpLocks/>
          </p:cNvGrpSpPr>
          <p:nvPr/>
        </p:nvGrpSpPr>
        <p:grpSpPr bwMode="auto">
          <a:xfrm>
            <a:off x="885077" y="1135403"/>
            <a:ext cx="11002123" cy="3389110"/>
            <a:chOff x="1452220" y="1363242"/>
            <a:chExt cx="6223228" cy="3389742"/>
          </a:xfrm>
        </p:grpSpPr>
        <p:grpSp>
          <p:nvGrpSpPr>
            <p:cNvPr id="36" name="Group 7"/>
            <p:cNvGrpSpPr>
              <a:grpSpLocks/>
            </p:cNvGrpSpPr>
            <p:nvPr/>
          </p:nvGrpSpPr>
          <p:grpSpPr bwMode="auto">
            <a:xfrm>
              <a:off x="1452220" y="1363242"/>
              <a:ext cx="6223228" cy="1575589"/>
              <a:chOff x="1803761" y="1454697"/>
              <a:chExt cx="5402581" cy="1367819"/>
            </a:xfrm>
          </p:grpSpPr>
          <p:pic>
            <p:nvPicPr>
              <p:cNvPr id="41"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42" name="Rectangle 41"/>
              <p:cNvSpPr/>
              <p:nvPr/>
            </p:nvSpPr>
            <p:spPr>
              <a:xfrm>
                <a:off x="2286492" y="1454697"/>
                <a:ext cx="4640094" cy="125022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42"/>
              <p:cNvSpPr/>
              <p:nvPr/>
            </p:nvSpPr>
            <p:spPr>
              <a:xfrm>
                <a:off x="2395162" y="1583912"/>
                <a:ext cx="4443025" cy="1029677"/>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8" name="Group 49"/>
            <p:cNvGrpSpPr>
              <a:grpSpLocks/>
            </p:cNvGrpSpPr>
            <p:nvPr/>
          </p:nvGrpSpPr>
          <p:grpSpPr bwMode="auto">
            <a:xfrm>
              <a:off x="1452220" y="3178227"/>
              <a:ext cx="6223228" cy="1574757"/>
              <a:chOff x="1803761" y="1455420"/>
              <a:chExt cx="5402581" cy="1367096"/>
            </a:xfrm>
          </p:grpSpPr>
          <p:pic>
            <p:nvPicPr>
              <p:cNvPr id="33"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34" name="Rectangle 33"/>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2392606" y="1561442"/>
                <a:ext cx="4443025"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4" name="Trapezoid 2"/>
            <p:cNvSpPr/>
            <p:nvPr/>
          </p:nvSpPr>
          <p:spPr bwMode="auto">
            <a:xfrm rot="19191503">
              <a:off x="1509840" y="1749849"/>
              <a:ext cx="1331964" cy="315507"/>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6" name="Rectangle 55"/>
          <p:cNvSpPr/>
          <p:nvPr/>
        </p:nvSpPr>
        <p:spPr>
          <a:xfrm>
            <a:off x="2084234" y="1670950"/>
            <a:ext cx="9048029" cy="430887"/>
          </a:xfrm>
          <a:prstGeom prst="rect">
            <a:avLst/>
          </a:prstGeom>
        </p:spPr>
        <p:txBody>
          <a:bodyPr wrap="square" anchor="ctr">
            <a:spAutoFit/>
          </a:bodyPr>
          <a:lstStyle/>
          <a:p>
            <a:pPr algn="ctr"/>
            <a:r>
              <a:rPr lang="en-US" sz="2200" i="1">
                <a:solidFill>
                  <a:srgbClr val="002060"/>
                </a:solidFill>
                <a:latin typeface="Times New Roman" panose="02020603050405020304" pitchFamily="18" charset="0"/>
                <a:cs typeface="Times New Roman" panose="02020603050405020304" pitchFamily="18" charset="0"/>
              </a:rPr>
              <a:t>Phát triển kinh tế số</a:t>
            </a:r>
            <a:endParaRPr lang="en-AU" sz="2200">
              <a:solidFill>
                <a:srgbClr val="002060"/>
              </a:solidFill>
              <a:latin typeface="Times New Roman" panose="02020603050405020304" pitchFamily="18" charset="0"/>
              <a:cs typeface="Times New Roman" panose="02020603050405020304" pitchFamily="18" charset="0"/>
            </a:endParaRPr>
          </a:p>
        </p:txBody>
      </p:sp>
      <p:sp>
        <p:nvSpPr>
          <p:cNvPr id="57" name="Rectangle 56"/>
          <p:cNvSpPr/>
          <p:nvPr/>
        </p:nvSpPr>
        <p:spPr>
          <a:xfrm>
            <a:off x="2084234" y="3476560"/>
            <a:ext cx="8770999" cy="430887"/>
          </a:xfrm>
          <a:prstGeom prst="rect">
            <a:avLst/>
          </a:prstGeom>
        </p:spPr>
        <p:txBody>
          <a:bodyPr wrap="square" anchor="ctr">
            <a:spAutoFit/>
          </a:bodyPr>
          <a:lstStyle/>
          <a:p>
            <a:pPr algn="ctr" fontAlgn="auto">
              <a:spcBef>
                <a:spcPts val="0"/>
              </a:spcBef>
              <a:spcAft>
                <a:spcPts val="0"/>
              </a:spcAft>
              <a:defRPr/>
            </a:pPr>
            <a:r>
              <a:rPr lang="en-US" sz="2200" i="1">
                <a:solidFill>
                  <a:srgbClr val="002060"/>
                </a:solidFill>
                <a:latin typeface="Times New Roman" panose="02020603050405020304" pitchFamily="18" charset="0"/>
                <a:cs typeface="Times New Roman" panose="02020603050405020304" pitchFamily="18" charset="0"/>
              </a:rPr>
              <a:t>Phát triển xã hội số</a:t>
            </a:r>
            <a:endParaRPr lang="en-US" sz="2200">
              <a:solidFill>
                <a:srgbClr val="002060"/>
              </a:solidFill>
              <a:latin typeface="Times New Roman" panose="02020603050405020304" pitchFamily="18" charset="0"/>
              <a:cs typeface="Times New Roman" panose="02020603050405020304" pitchFamily="18" charset="0"/>
            </a:endParaRPr>
          </a:p>
        </p:txBody>
      </p:sp>
      <p:sp>
        <p:nvSpPr>
          <p:cNvPr id="61" name="Rectangle 60"/>
          <p:cNvSpPr/>
          <p:nvPr/>
        </p:nvSpPr>
        <p:spPr>
          <a:xfrm rot="19126099">
            <a:off x="1383972" y="1424448"/>
            <a:ext cx="1828800" cy="338137"/>
          </a:xfrm>
          <a:prstGeom prst="rect">
            <a:avLst/>
          </a:prstGeom>
        </p:spPr>
        <p:txBody>
          <a:bodyPr anchor="ctr">
            <a:spAutoFit/>
          </a:bodyPr>
          <a:lstStyle/>
          <a:p>
            <a:pPr algn="ctr" fontAlgn="auto">
              <a:spcBef>
                <a:spcPts val="0"/>
              </a:spcBef>
              <a:spcAft>
                <a:spcPts val="0"/>
              </a:spcAft>
              <a:defRPr/>
            </a:pPr>
            <a:r>
              <a:rPr lang="en-US" sz="1600" b="1">
                <a:solidFill>
                  <a:schemeClr val="tx1">
                    <a:lumMod val="50000"/>
                    <a:lumOff val="50000"/>
                  </a:schemeClr>
                </a:solidFill>
                <a:latin typeface="Arial" pitchFamily="34" charset="0"/>
                <a:cs typeface="Arial" pitchFamily="34" charset="0"/>
              </a:rPr>
              <a:t>04</a:t>
            </a:r>
          </a:p>
        </p:txBody>
      </p:sp>
      <p:sp>
        <p:nvSpPr>
          <p:cNvPr id="62" name="Trapezoid 2"/>
          <p:cNvSpPr/>
          <p:nvPr/>
        </p:nvSpPr>
        <p:spPr bwMode="auto">
          <a:xfrm rot="19191503">
            <a:off x="946286" y="3116054"/>
            <a:ext cx="2211351" cy="39078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rot="19126099">
            <a:off x="1087111" y="3250582"/>
            <a:ext cx="1828800" cy="338137"/>
          </a:xfrm>
          <a:prstGeom prst="rect">
            <a:avLst/>
          </a:prstGeom>
        </p:spPr>
        <p:txBody>
          <a:bodyPr anchor="ctr">
            <a:spAutoFit/>
          </a:bodyPr>
          <a:lstStyle/>
          <a:p>
            <a:pPr algn="ctr" fontAlgn="auto">
              <a:spcBef>
                <a:spcPts val="0"/>
              </a:spcBef>
              <a:spcAft>
                <a:spcPts val="0"/>
              </a:spcAft>
              <a:defRPr/>
            </a:pPr>
            <a:r>
              <a:rPr lang="en-US" sz="1600" b="1">
                <a:solidFill>
                  <a:schemeClr val="tx1">
                    <a:lumMod val="50000"/>
                    <a:lumOff val="50000"/>
                  </a:schemeClr>
                </a:solidFill>
                <a:latin typeface="Arial" pitchFamily="34" charset="0"/>
                <a:cs typeface="Arial" pitchFamily="34" charset="0"/>
              </a:rPr>
              <a:t>05</a:t>
            </a:r>
          </a:p>
        </p:txBody>
      </p:sp>
    </p:spTree>
    <p:extLst>
      <p:ext uri="{BB962C8B-B14F-4D97-AF65-F5344CB8AC3E}">
        <p14:creationId xmlns:p14="http://schemas.microsoft.com/office/powerpoint/2010/main" val="331123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3311471"/>
            <a:ext cx="10058400" cy="1015663"/>
          </a:xfrm>
          <a:prstGeom prst="rect">
            <a:avLst/>
          </a:prstGeom>
          <a:noFill/>
        </p:spPr>
        <p:txBody>
          <a:bodyPr wrap="square" lIns="91440" tIns="45720" rIns="91440" bIns="45720">
            <a:spAutoFit/>
          </a:bodyPr>
          <a:lstStyle/>
          <a:p>
            <a:pPr algn="ctr" eaLnBrk="0" hangingPunct="0"/>
            <a:r>
              <a:rPr lang="en-US" altLang="en-US" sz="30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MỘT SỐ LĨNH VỰC CẦN ƯU TIÊN</a:t>
            </a:r>
          </a:p>
          <a:p>
            <a:pPr algn="ctr" eaLnBrk="0" hangingPunct="0"/>
            <a:r>
              <a:rPr lang="en-US" altLang="en-US" sz="30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CHUYỂN ĐỔI SỐ</a:t>
            </a:r>
          </a:p>
        </p:txBody>
      </p:sp>
    </p:spTree>
    <p:extLst>
      <p:ext uri="{BB962C8B-B14F-4D97-AF65-F5344CB8AC3E}">
        <p14:creationId xmlns:p14="http://schemas.microsoft.com/office/powerpoint/2010/main" val="2265302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40792"/>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Một số lĩnh vực cần ưu tiên chuyển đổi số</a:t>
            </a:r>
          </a:p>
        </p:txBody>
      </p:sp>
      <p:sp>
        <p:nvSpPr>
          <p:cNvPr id="18" name="Content Placeholder 2"/>
          <p:cNvSpPr txBox="1">
            <a:spLocks/>
          </p:cNvSpPr>
          <p:nvPr/>
        </p:nvSpPr>
        <p:spPr>
          <a:xfrm>
            <a:off x="288900" y="1638978"/>
            <a:ext cx="7341327" cy="4118884"/>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a:solidFill>
                  <a:srgbClr val="002060"/>
                </a:solidFill>
                <a:latin typeface="Times New Roman" panose="02020603050405020304" pitchFamily="18" charset="0"/>
                <a:cs typeface="Times New Roman" panose="02020603050405020304" pitchFamily="18" charset="0"/>
              </a:rPr>
              <a:t>Chuyển đổi số trong lĩnh vực nông nghiệp</a:t>
            </a:r>
          </a:p>
          <a:p>
            <a:pPr marL="342900" indent="-342900" algn="just">
              <a:buFont typeface="Arial" panose="020B0604020202020204" pitchFamily="34" charset="0"/>
              <a:buChar char="•"/>
            </a:pPr>
            <a:r>
              <a:rPr lang="vi-VN" sz="2200">
                <a:solidFill>
                  <a:srgbClr val="002060"/>
                </a:solidFill>
                <a:latin typeface="Times New Roman" panose="02020603050405020304" pitchFamily="18" charset="0"/>
                <a:cs typeface="Times New Roman" panose="02020603050405020304" pitchFamily="18" charset="0"/>
              </a:rPr>
              <a:t>Phát triển nông nghiệp theo hướng công nghệ cao</a:t>
            </a:r>
            <a:r>
              <a:rPr lang="en-US" sz="2200">
                <a:solidFill>
                  <a:srgbClr val="002060"/>
                </a:solidFill>
                <a:latin typeface="Times New Roman" panose="02020603050405020304" pitchFamily="18" charset="0"/>
                <a:cs typeface="Times New Roman" panose="02020603050405020304" pitchFamily="18" charset="0"/>
              </a:rPr>
              <a:t> và bền vững; </a:t>
            </a:r>
            <a:r>
              <a:rPr lang="vi-VN" sz="2200">
                <a:solidFill>
                  <a:srgbClr val="002060"/>
                </a:solidFill>
                <a:latin typeface="Times New Roman" panose="02020603050405020304" pitchFamily="18" charset="0"/>
                <a:cs typeface="Times New Roman" panose="02020603050405020304" pitchFamily="18" charset="0"/>
              </a:rPr>
              <a:t>chú trọng nông nghiệp thông minh</a:t>
            </a:r>
            <a:r>
              <a:rPr lang="en-US" sz="2200">
                <a:solidFill>
                  <a:srgbClr val="002060"/>
                </a:solidFill>
                <a:latin typeface="Times New Roman" panose="02020603050405020304" pitchFamily="18" charset="0"/>
                <a:cs typeface="Times New Roman" panose="02020603050405020304" pitchFamily="18" charset="0"/>
              </a:rPr>
              <a:t>;</a:t>
            </a:r>
            <a:r>
              <a:rPr lang="vi-VN" sz="2200">
                <a:solidFill>
                  <a:srgbClr val="002060"/>
                </a:solidFill>
                <a:latin typeface="Times New Roman" panose="02020603050405020304" pitchFamily="18" charset="0"/>
                <a:cs typeface="Times New Roman" panose="02020603050405020304" pitchFamily="18" charset="0"/>
              </a:rPr>
              <a:t> xây dựng các hệ thống dữ liệu lớn của ngành</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200">
                <a:solidFill>
                  <a:srgbClr val="002060"/>
                </a:solidFill>
                <a:latin typeface="Times New Roman" panose="02020603050405020304" pitchFamily="18" charset="0"/>
                <a:cs typeface="Times New Roman" panose="02020603050405020304" pitchFamily="18" charset="0"/>
              </a:rPr>
              <a:t>Thúc đẩy cung cấp thông tin</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H</a:t>
            </a:r>
            <a:r>
              <a:rPr lang="vi-VN" sz="2200">
                <a:solidFill>
                  <a:srgbClr val="002060"/>
                </a:solidFill>
                <a:latin typeface="Times New Roman" panose="02020603050405020304" pitchFamily="18" charset="0"/>
                <a:cs typeface="Times New Roman" panose="02020603050405020304" pitchFamily="18" charset="0"/>
              </a:rPr>
              <a:t>ỗ trợ chia sẻ các thiết bị nông nghiệp qua các nền tảng số</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Ứ</a:t>
            </a:r>
            <a:r>
              <a:rPr lang="vi-VN" sz="2200">
                <a:solidFill>
                  <a:srgbClr val="002060"/>
                </a:solidFill>
                <a:latin typeface="Times New Roman" panose="02020603050405020304" pitchFamily="18" charset="0"/>
                <a:cs typeface="Times New Roman" panose="02020603050405020304" pitchFamily="18" charset="0"/>
              </a:rPr>
              <a:t>ng dụng công nghệ số để tự động hóa</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Quản lý, giám sát nguồn gốc, chuỗi cung ứng sản phẩm</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Đẩy mạnh phát triển thương mại điện tử trong nông nghiệp</a:t>
            </a:r>
          </a:p>
          <a:p>
            <a:pPr marL="342900" indent="-342900" algn="just">
              <a:buFont typeface="Arial" panose="020B0604020202020204" pitchFamily="34" charset="0"/>
              <a:buChar char="•"/>
            </a:pPr>
            <a:r>
              <a:rPr lang="vi-VN" sz="2200">
                <a:solidFill>
                  <a:srgbClr val="002060"/>
                </a:solidFill>
                <a:latin typeface="Times New Roman" panose="02020603050405020304" pitchFamily="18" charset="0"/>
                <a:cs typeface="Times New Roman" panose="02020603050405020304" pitchFamily="18" charset="0"/>
              </a:rPr>
              <a:t>Thực hiện chuyển đổi số mạnh mẽ trong công tác quản lý</a:t>
            </a:r>
            <a:endParaRPr lang="en-AU" sz="220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369" y="942812"/>
            <a:ext cx="4257525" cy="26465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368" y="3808479"/>
            <a:ext cx="4257526" cy="2749075"/>
          </a:xfrm>
          <a:prstGeom prst="rect">
            <a:avLst/>
          </a:prstGeom>
        </p:spPr>
      </p:pic>
    </p:spTree>
    <p:extLst>
      <p:ext uri="{BB962C8B-B14F-4D97-AF65-F5344CB8AC3E}">
        <p14:creationId xmlns:p14="http://schemas.microsoft.com/office/powerpoint/2010/main" val="372744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fade">
                                      <p:cBhvr>
                                        <p:cTn id="42"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Một số lĩnh vực cần ưu tiên chuyển đổi số</a:t>
            </a:r>
          </a:p>
        </p:txBody>
      </p:sp>
      <p:sp>
        <p:nvSpPr>
          <p:cNvPr id="18" name="Content Placeholder 2"/>
          <p:cNvSpPr txBox="1">
            <a:spLocks/>
          </p:cNvSpPr>
          <p:nvPr/>
        </p:nvSpPr>
        <p:spPr>
          <a:xfrm>
            <a:off x="365103" y="2297760"/>
            <a:ext cx="6818812" cy="3275922"/>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a:solidFill>
                  <a:srgbClr val="002060"/>
                </a:solidFill>
                <a:latin typeface="Times New Roman" panose="02020603050405020304" pitchFamily="18" charset="0"/>
                <a:cs typeface="Times New Roman" panose="02020603050405020304" pitchFamily="18" charset="0"/>
              </a:rPr>
              <a:t>Chuyển đổi số trong lĩnh vực giáo dục và đào tạo</a:t>
            </a:r>
          </a:p>
          <a:p>
            <a:pPr marL="342900" indent="-342900" algn="just">
              <a:buFont typeface="Arial" panose="020B0604020202020204" pitchFamily="34" charset="0"/>
              <a:buChar char="•"/>
            </a:pPr>
            <a:r>
              <a:rPr lang="vi-VN" sz="2200">
                <a:solidFill>
                  <a:srgbClr val="002060"/>
                </a:solidFill>
                <a:latin typeface="Times New Roman" panose="02020603050405020304" pitchFamily="18" charset="0"/>
                <a:cs typeface="Times New Roman" panose="02020603050405020304" pitchFamily="18" charset="0"/>
              </a:rPr>
              <a:t>Huy động nguồn lực</a:t>
            </a:r>
            <a:r>
              <a:rPr lang="en-US" sz="2200">
                <a:solidFill>
                  <a:srgbClr val="002060"/>
                </a:solidFill>
                <a:latin typeface="Times New Roman" panose="02020603050405020304" pitchFamily="18" charset="0"/>
                <a:cs typeface="Times New Roman" panose="02020603050405020304" pitchFamily="18" charset="0"/>
              </a:rPr>
              <a:t>, tập trung p</a:t>
            </a:r>
            <a:r>
              <a:rPr lang="vi-VN" sz="2200">
                <a:solidFill>
                  <a:srgbClr val="002060"/>
                </a:solidFill>
                <a:latin typeface="Times New Roman" panose="02020603050405020304" pitchFamily="18" charset="0"/>
                <a:cs typeface="Times New Roman" panose="02020603050405020304" pitchFamily="18" charset="0"/>
              </a:rPr>
              <a:t>hát triển nền tảng hỗ trợ dạy và học từ xa</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Ứ</a:t>
            </a:r>
            <a:r>
              <a:rPr lang="vi-VN" sz="2200">
                <a:solidFill>
                  <a:srgbClr val="002060"/>
                </a:solidFill>
                <a:latin typeface="Times New Roman" panose="02020603050405020304" pitchFamily="18" charset="0"/>
                <a:cs typeface="Times New Roman" panose="02020603050405020304" pitchFamily="18" charset="0"/>
              </a:rPr>
              <a:t>ng dụng triệt để công nghệ số trong công tác quản lý, giảng dạy và học tập</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S</a:t>
            </a:r>
            <a:r>
              <a:rPr lang="vi-VN" sz="2200">
                <a:solidFill>
                  <a:srgbClr val="002060"/>
                </a:solidFill>
                <a:latin typeface="Times New Roman" panose="02020603050405020304" pitchFamily="18" charset="0"/>
                <a:cs typeface="Times New Roman" panose="02020603050405020304" pitchFamily="18" charset="0"/>
              </a:rPr>
              <a:t>ố hóa tài liệu, giáo trình</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X</a:t>
            </a:r>
            <a:r>
              <a:rPr lang="vi-VN" sz="2200">
                <a:solidFill>
                  <a:srgbClr val="002060"/>
                </a:solidFill>
                <a:latin typeface="Times New Roman" panose="02020603050405020304" pitchFamily="18" charset="0"/>
                <a:cs typeface="Times New Roman" panose="02020603050405020304" pitchFamily="18" charset="0"/>
              </a:rPr>
              <a:t>ây dựng nền tảng chia sẻ tài nguyên giảng dạy và học tập theo cả hình thức trực tiếp và trực tuyến</a:t>
            </a:r>
            <a:endParaRPr lang="en-US" sz="2200" i="1">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903" y="1053652"/>
            <a:ext cx="4320108" cy="28771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903" y="4046561"/>
            <a:ext cx="4320108" cy="2541746"/>
          </a:xfrm>
          <a:prstGeom prst="rect">
            <a:avLst/>
          </a:prstGeom>
        </p:spPr>
      </p:pic>
    </p:spTree>
    <p:extLst>
      <p:ext uri="{BB962C8B-B14F-4D97-AF65-F5344CB8AC3E}">
        <p14:creationId xmlns:p14="http://schemas.microsoft.com/office/powerpoint/2010/main" val="283465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Một số lĩnh vực cần ưu tiên chuyển đổi số</a:t>
            </a:r>
          </a:p>
        </p:txBody>
      </p:sp>
      <p:sp>
        <p:nvSpPr>
          <p:cNvPr id="18" name="Content Placeholder 2"/>
          <p:cNvSpPr txBox="1">
            <a:spLocks/>
          </p:cNvSpPr>
          <p:nvPr/>
        </p:nvSpPr>
        <p:spPr>
          <a:xfrm>
            <a:off x="272088" y="1653143"/>
            <a:ext cx="6897190" cy="4133172"/>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a:solidFill>
                  <a:srgbClr val="002060"/>
                </a:solidFill>
                <a:latin typeface="Times New Roman" panose="02020603050405020304" pitchFamily="18" charset="0"/>
                <a:cs typeface="Times New Roman" panose="02020603050405020304" pitchFamily="18" charset="0"/>
              </a:rPr>
              <a:t>Chuyển đổi số trong lĩnh vực y tế</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P</a:t>
            </a:r>
            <a:r>
              <a:rPr lang="vi-VN" sz="2200">
                <a:solidFill>
                  <a:srgbClr val="002060"/>
                </a:solidFill>
                <a:latin typeface="Times New Roman" panose="02020603050405020304" pitchFamily="18" charset="0"/>
                <a:cs typeface="Times New Roman" panose="02020603050405020304" pitchFamily="18" charset="0"/>
              </a:rPr>
              <a:t>hát triển nền tảng hỗ trợ khám, chữa bệnh từ xa</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H</a:t>
            </a:r>
            <a:r>
              <a:rPr lang="vi-VN" sz="2200">
                <a:solidFill>
                  <a:srgbClr val="002060"/>
                </a:solidFill>
                <a:latin typeface="Times New Roman" panose="02020603050405020304" pitchFamily="18" charset="0"/>
                <a:cs typeface="Times New Roman" panose="02020603050405020304" pitchFamily="18" charset="0"/>
              </a:rPr>
              <a:t>ình thành hệ thống chăm sóc sức khỏe và phòng bệnh dựa trên các công nghệ số</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Thanh toán điện tử, </a:t>
            </a:r>
            <a:r>
              <a:rPr lang="vi-VN" sz="2200">
                <a:solidFill>
                  <a:srgbClr val="002060"/>
                </a:solidFill>
                <a:latin typeface="Times New Roman" panose="02020603050405020304" pitchFamily="18" charset="0"/>
                <a:cs typeface="Times New Roman" panose="02020603050405020304" pitchFamily="18" charset="0"/>
              </a:rPr>
              <a:t>hồ sơ bệnh án điện tử</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H</a:t>
            </a:r>
            <a:r>
              <a:rPr lang="vi-VN" sz="2200">
                <a:solidFill>
                  <a:srgbClr val="002060"/>
                </a:solidFill>
                <a:latin typeface="Times New Roman" panose="02020603050405020304" pitchFamily="18" charset="0"/>
                <a:cs typeface="Times New Roman" panose="02020603050405020304" pitchFamily="18" charset="0"/>
              </a:rPr>
              <a:t>ình thành các bệnh viện thông minh</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T</a:t>
            </a:r>
            <a:r>
              <a:rPr lang="vi-VN" sz="2200">
                <a:solidFill>
                  <a:srgbClr val="002060"/>
                </a:solidFill>
                <a:latin typeface="Times New Roman" panose="02020603050405020304" pitchFamily="18" charset="0"/>
                <a:cs typeface="Times New Roman" panose="02020603050405020304" pitchFamily="18" charset="0"/>
              </a:rPr>
              <a:t>hử nghiệm triển khai sáng kiến </a:t>
            </a:r>
            <a:r>
              <a:rPr lang="vi-VN" sz="2200" i="1">
                <a:solidFill>
                  <a:srgbClr val="002060"/>
                </a:solidFill>
                <a:latin typeface="Times New Roman" panose="02020603050405020304" pitchFamily="18" charset="0"/>
                <a:cs typeface="Times New Roman" panose="02020603050405020304" pitchFamily="18" charset="0"/>
              </a:rPr>
              <a:t>“Mỗi người dân có một bác sĩ riêng”</a:t>
            </a:r>
            <a:endParaRPr lang="en-US" sz="2200" i="1">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T</a:t>
            </a:r>
            <a:r>
              <a:rPr lang="vi-VN" sz="2200">
                <a:solidFill>
                  <a:srgbClr val="002060"/>
                </a:solidFill>
                <a:latin typeface="Times New Roman" panose="02020603050405020304" pitchFamily="18" charset="0"/>
                <a:cs typeface="Times New Roman" panose="02020603050405020304" pitchFamily="18" charset="0"/>
              </a:rPr>
              <a:t>hử nghiệm triển khai sáng kiến </a:t>
            </a:r>
            <a:r>
              <a:rPr lang="vi-VN" sz="2200" i="1">
                <a:solidFill>
                  <a:srgbClr val="002060"/>
                </a:solidFill>
                <a:latin typeface="Times New Roman" panose="02020603050405020304" pitchFamily="18" charset="0"/>
                <a:cs typeface="Times New Roman" panose="02020603050405020304" pitchFamily="18" charset="0"/>
              </a:rPr>
              <a:t>“Mỗi người dân có một bác sĩ riêng”</a:t>
            </a:r>
            <a:endParaRPr lang="en-US" sz="2200" i="1">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5108" y="1053192"/>
            <a:ext cx="4274804" cy="25459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771" y="3719729"/>
            <a:ext cx="4278141" cy="2688405"/>
          </a:xfrm>
          <a:prstGeom prst="rect">
            <a:avLst/>
          </a:prstGeom>
        </p:spPr>
      </p:pic>
    </p:spTree>
    <p:extLst>
      <p:ext uri="{BB962C8B-B14F-4D97-AF65-F5344CB8AC3E}">
        <p14:creationId xmlns:p14="http://schemas.microsoft.com/office/powerpoint/2010/main" val="246334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Một số lĩnh vực cần ưu tiên chuyển đổi số</a:t>
            </a:r>
          </a:p>
        </p:txBody>
      </p:sp>
      <p:sp>
        <p:nvSpPr>
          <p:cNvPr id="18" name="Content Placeholder 2"/>
          <p:cNvSpPr txBox="1">
            <a:spLocks/>
          </p:cNvSpPr>
          <p:nvPr/>
        </p:nvSpPr>
        <p:spPr>
          <a:xfrm>
            <a:off x="457201" y="1640520"/>
            <a:ext cx="7119257" cy="4461784"/>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a:solidFill>
                  <a:srgbClr val="002060"/>
                </a:solidFill>
                <a:latin typeface="Times New Roman" panose="02020603050405020304" pitchFamily="18" charset="0"/>
                <a:cs typeface="Times New Roman" panose="02020603050405020304" pitchFamily="18" charset="0"/>
              </a:rPr>
              <a:t>Chuyển đổi số trong lĩnh vực </a:t>
            </a:r>
          </a:p>
          <a:p>
            <a:pPr>
              <a:lnSpc>
                <a:spcPct val="100000"/>
              </a:lnSpc>
              <a:spcBef>
                <a:spcPts val="0"/>
              </a:spcBef>
            </a:pPr>
            <a:r>
              <a:rPr lang="en-US" b="1" i="1">
                <a:solidFill>
                  <a:srgbClr val="002060"/>
                </a:solidFill>
                <a:latin typeface="Times New Roman" panose="02020603050405020304" pitchFamily="18" charset="0"/>
                <a:cs typeface="Times New Roman" panose="02020603050405020304" pitchFamily="18" charset="0"/>
              </a:rPr>
              <a:t>giao thông, vận tải và logistics</a:t>
            </a:r>
            <a:endParaRPr lang="en-AU" b="1">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Triển khai thực hiện có hiệu quả việc đầu tư, phát triển kết cấu hạ tầng giao thông đồng bộ</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Quan tâm p</a:t>
            </a:r>
            <a:r>
              <a:rPr lang="vi-VN" sz="2200">
                <a:solidFill>
                  <a:srgbClr val="002060"/>
                </a:solidFill>
                <a:latin typeface="Times New Roman" panose="02020603050405020304" pitchFamily="18" charset="0"/>
                <a:cs typeface="Times New Roman" panose="02020603050405020304" pitchFamily="18" charset="0"/>
              </a:rPr>
              <a:t>hát triển hệ thống giao thông thông minh</a:t>
            </a:r>
            <a:r>
              <a:rPr lang="en-US" sz="2200">
                <a:solidFill>
                  <a:srgbClr val="002060"/>
                </a:solidFill>
                <a:latin typeface="Times New Roman" panose="02020603050405020304" pitchFamily="18" charset="0"/>
                <a:cs typeface="Times New Roman" panose="02020603050405020304" pitchFamily="18" charset="0"/>
              </a:rPr>
              <a:t> trong các</a:t>
            </a:r>
            <a:r>
              <a:rPr lang="vi-VN" sz="2200">
                <a:solidFill>
                  <a:srgbClr val="002060"/>
                </a:solidFill>
                <a:latin typeface="Times New Roman" panose="02020603050405020304" pitchFamily="18" charset="0"/>
                <a:cs typeface="Times New Roman" panose="02020603050405020304" pitchFamily="18" charset="0"/>
              </a:rPr>
              <a:t> hệ thống giao thông đô thị</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Xây dựng, triển khai các hệ thống</a:t>
            </a:r>
            <a:r>
              <a:rPr lang="vi-VN" sz="2200">
                <a:solidFill>
                  <a:srgbClr val="002060"/>
                </a:solidFill>
                <a:latin typeface="Times New Roman" panose="02020603050405020304" pitchFamily="18" charset="0"/>
                <a:cs typeface="Times New Roman" panose="02020603050405020304" pitchFamily="18" charset="0"/>
              </a:rPr>
              <a:t> quản lý kết cấu hạ tầng giao thông số</a:t>
            </a:r>
            <a:r>
              <a:rPr lang="en-US" sz="2200">
                <a:solidFill>
                  <a:srgbClr val="002060"/>
                </a:solidFill>
                <a:latin typeface="Times New Roman" panose="02020603050405020304" pitchFamily="18" charset="0"/>
                <a:cs typeface="Times New Roman" panose="02020603050405020304" pitchFamily="18" charset="0"/>
              </a:rPr>
              <a:t>, </a:t>
            </a:r>
            <a:r>
              <a:rPr lang="vi-VN" sz="2200">
                <a:solidFill>
                  <a:srgbClr val="002060"/>
                </a:solidFill>
                <a:latin typeface="Times New Roman" panose="02020603050405020304" pitchFamily="18" charset="0"/>
                <a:cs typeface="Times New Roman" panose="02020603050405020304" pitchFamily="18" charset="0"/>
              </a:rPr>
              <a:t>đăng ký và quản lý </a:t>
            </a:r>
            <a:r>
              <a:rPr lang="en-US" sz="2200">
                <a:solidFill>
                  <a:srgbClr val="002060"/>
                </a:solidFill>
                <a:latin typeface="Times New Roman" panose="02020603050405020304" pitchFamily="18" charset="0"/>
                <a:cs typeface="Times New Roman" panose="02020603050405020304" pitchFamily="18" charset="0"/>
              </a:rPr>
              <a:t>phương tiện qua hồ sơ số, cấp và quản lý giấy phép người điều khiển phương tiện số…</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Thúc đẩy chuyển đổi số trong phát triển, khai thác hệ thống kho, bến, bãi phục vụ vận tải và logistics</a:t>
            </a:r>
            <a:endParaRPr lang="en-US" sz="2200" i="1">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903" y="942812"/>
            <a:ext cx="4014651" cy="26827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903" y="3871412"/>
            <a:ext cx="4014651" cy="2591350"/>
          </a:xfrm>
          <a:prstGeom prst="rect">
            <a:avLst/>
          </a:prstGeom>
        </p:spPr>
      </p:pic>
    </p:spTree>
    <p:extLst>
      <p:ext uri="{BB962C8B-B14F-4D97-AF65-F5344CB8AC3E}">
        <p14:creationId xmlns:p14="http://schemas.microsoft.com/office/powerpoint/2010/main" val="401925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animEffect transition="in" filter="fade">
                                      <p:cBhvr>
                                        <p:cTn id="20" dur="500"/>
                                        <p:tgtEl>
                                          <p:spTgt spid="1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Effect transition="in" filter="fade">
                                      <p:cBhvr>
                                        <p:cTn id="25" dur="500"/>
                                        <p:tgtEl>
                                          <p:spTgt spid="1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5" end="5"/>
                                            </p:txEl>
                                          </p:spTgt>
                                        </p:tgtEl>
                                        <p:attrNameLst>
                                          <p:attrName>style.visibility</p:attrName>
                                        </p:attrNameLst>
                                      </p:cBhvr>
                                      <p:to>
                                        <p:strVal val="visible"/>
                                      </p:to>
                                    </p:set>
                                    <p:animEffect transition="in" filter="fade">
                                      <p:cBhvr>
                                        <p:cTn id="30"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Một số lĩnh vực cần ưu tiên chuyển đổi số</a:t>
            </a:r>
          </a:p>
        </p:txBody>
      </p:sp>
      <p:sp>
        <p:nvSpPr>
          <p:cNvPr id="18" name="Content Placeholder 2"/>
          <p:cNvSpPr txBox="1">
            <a:spLocks/>
          </p:cNvSpPr>
          <p:nvPr/>
        </p:nvSpPr>
        <p:spPr>
          <a:xfrm>
            <a:off x="318410" y="1497430"/>
            <a:ext cx="6492240" cy="4418922"/>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a:solidFill>
                  <a:srgbClr val="002060"/>
                </a:solidFill>
                <a:latin typeface="Times New Roman" panose="02020603050405020304" pitchFamily="18" charset="0"/>
                <a:cs typeface="Times New Roman" panose="02020603050405020304" pitchFamily="18" charset="0"/>
              </a:rPr>
              <a:t>Chuyển đổi số trong lĩnh vực </a:t>
            </a:r>
          </a:p>
          <a:p>
            <a:pPr>
              <a:lnSpc>
                <a:spcPct val="100000"/>
              </a:lnSpc>
              <a:spcBef>
                <a:spcPts val="0"/>
              </a:spcBef>
            </a:pPr>
            <a:r>
              <a:rPr lang="en-US" b="1" i="1">
                <a:solidFill>
                  <a:srgbClr val="002060"/>
                </a:solidFill>
                <a:latin typeface="Times New Roman" panose="02020603050405020304" pitchFamily="18" charset="0"/>
                <a:cs typeface="Times New Roman" panose="02020603050405020304" pitchFamily="18" charset="0"/>
              </a:rPr>
              <a:t>công nghiệp và năng lượng</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S</a:t>
            </a:r>
            <a:r>
              <a:rPr lang="vi-VN" sz="2200">
                <a:solidFill>
                  <a:srgbClr val="002060"/>
                </a:solidFill>
                <a:latin typeface="Times New Roman" panose="02020603050405020304" pitchFamily="18" charset="0"/>
                <a:cs typeface="Times New Roman" panose="02020603050405020304" pitchFamily="18" charset="0"/>
              </a:rPr>
              <a:t>ản xuất công nghiệp theo hướng chú trọng phát triển các trụ cột: Xây dựng chiến lược và cơ cấu tổ chức thông minh, xây dựng nhà máy thông minh, vận hành thông minh, tạo ra các sản phẩm thông minh, xây dựng dịch vụ về dữ liệu và phát triển kỹ năng số cho người lao động.</a:t>
            </a:r>
            <a:endParaRPr lang="en-US" sz="220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T</a:t>
            </a:r>
            <a:r>
              <a:rPr lang="vi-VN" sz="2200">
                <a:solidFill>
                  <a:srgbClr val="002060"/>
                </a:solidFill>
                <a:latin typeface="Times New Roman" panose="02020603050405020304" pitchFamily="18" charset="0"/>
                <a:cs typeface="Times New Roman" panose="02020603050405020304" pitchFamily="18" charset="0"/>
              </a:rPr>
              <a:t>ập trung </a:t>
            </a:r>
            <a:r>
              <a:rPr lang="en-US" sz="2200">
                <a:solidFill>
                  <a:srgbClr val="002060"/>
                </a:solidFill>
                <a:latin typeface="Times New Roman" panose="02020603050405020304" pitchFamily="18" charset="0"/>
                <a:cs typeface="Times New Roman" panose="02020603050405020304" pitchFamily="18" charset="0"/>
              </a:rPr>
              <a:t>chuyển đổi số cho công nghiệp năng lượng tái tạo như: Điện năng lượng mặt trời, điện gió, điện sinh khối</a:t>
            </a:r>
            <a:r>
              <a:rPr lang="vi-VN" sz="2200">
                <a:solidFill>
                  <a:srgbClr val="002060"/>
                </a:solidFill>
                <a:latin typeface="Times New Roman" panose="02020603050405020304" pitchFamily="18" charset="0"/>
                <a:cs typeface="Times New Roman" panose="02020603050405020304" pitchFamily="18" charset="0"/>
              </a:rPr>
              <a:t> hướng đến tối đa hóa và tự động hóa các mạng lưới cho việc cung ứng điện một cách hiệu quả</a:t>
            </a:r>
            <a:endParaRPr lang="en-AU" sz="220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212" y="1024177"/>
            <a:ext cx="4661294" cy="26827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845" y="3788256"/>
            <a:ext cx="4657745" cy="2948504"/>
          </a:xfrm>
          <a:prstGeom prst="rect">
            <a:avLst/>
          </a:prstGeom>
        </p:spPr>
      </p:pic>
    </p:spTree>
    <p:extLst>
      <p:ext uri="{BB962C8B-B14F-4D97-AF65-F5344CB8AC3E}">
        <p14:creationId xmlns:p14="http://schemas.microsoft.com/office/powerpoint/2010/main" val="20742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animEffect transition="in" filter="fade">
                                      <p:cBhvr>
                                        <p:cTn id="2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Một số lĩnh vực cần ưu tiên chuyển đổi số</a:t>
            </a:r>
          </a:p>
        </p:txBody>
      </p:sp>
      <p:sp>
        <p:nvSpPr>
          <p:cNvPr id="18" name="Content Placeholder 2"/>
          <p:cNvSpPr txBox="1">
            <a:spLocks/>
          </p:cNvSpPr>
          <p:nvPr/>
        </p:nvSpPr>
        <p:spPr>
          <a:xfrm>
            <a:off x="198740" y="1833878"/>
            <a:ext cx="6259209" cy="3610958"/>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Hệ thống thông tin, cơ sở dữ liệu lớn toàn diện nhằm quản lý hiệu quả lĩnh vực tài nguyên và môi trường, như: Cơ sở dữ liệu đất đai, biến đổi khí hậu, môi trường kết nối với hệ thống cơ sở dữ liệu quốc gia, xây dựng bản đồ số của tỉnh... xử lý sự cố môi trường, cảnh báo thiên tai</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C</a:t>
            </a:r>
            <a:r>
              <a:rPr lang="vi-VN" sz="2200">
                <a:solidFill>
                  <a:srgbClr val="002060"/>
                </a:solidFill>
                <a:latin typeface="Times New Roman" panose="02020603050405020304" pitchFamily="18" charset="0"/>
                <a:cs typeface="Times New Roman" panose="02020603050405020304" pitchFamily="18" charset="0"/>
              </a:rPr>
              <a:t>huyển đổi số hệ thống thông tin, dữ liệu tài nguyên và môi trường nhằm hỗ trợ công tác quản lý, bảo quản, lưu trữ toàn diện thông tin, dữ liệu số về tài nguyên và môi trường trên môi trường điện tử</a:t>
            </a:r>
            <a:endParaRPr lang="en-AU" sz="220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1833878"/>
            <a:ext cx="5608340" cy="3610957"/>
          </a:xfrm>
          <a:prstGeom prst="rect">
            <a:avLst/>
          </a:prstGeom>
        </p:spPr>
      </p:pic>
      <p:sp>
        <p:nvSpPr>
          <p:cNvPr id="8" name="Content Placeholder 2"/>
          <p:cNvSpPr txBox="1">
            <a:spLocks/>
          </p:cNvSpPr>
          <p:nvPr/>
        </p:nvSpPr>
        <p:spPr>
          <a:xfrm>
            <a:off x="0" y="1174350"/>
            <a:ext cx="12191999" cy="7184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a:solidFill>
                  <a:schemeClr val="bg1"/>
                </a:solidFill>
                <a:latin typeface="Times New Roman" panose="02020603050405020304" pitchFamily="18" charset="0"/>
                <a:cs typeface="Times New Roman" panose="02020603050405020304" pitchFamily="18" charset="0"/>
              </a:rPr>
              <a:t>Chuyển đổi số trong lĩnh vực tài nguyên và môi trường</a:t>
            </a:r>
            <a:endParaRPr lang="en-AU" b="1" i="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8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Một số lĩnh vực cần ưu tiên chuyển đổi số</a:t>
            </a:r>
          </a:p>
        </p:txBody>
      </p:sp>
      <p:sp>
        <p:nvSpPr>
          <p:cNvPr id="18" name="Content Placeholder 2"/>
          <p:cNvSpPr txBox="1">
            <a:spLocks/>
          </p:cNvSpPr>
          <p:nvPr/>
        </p:nvSpPr>
        <p:spPr>
          <a:xfrm>
            <a:off x="261257" y="1910441"/>
            <a:ext cx="5538652" cy="3575959"/>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a:solidFill>
                  <a:srgbClr val="002060"/>
                </a:solidFill>
                <a:latin typeface="Times New Roman" panose="02020603050405020304" pitchFamily="18" charset="0"/>
                <a:cs typeface="Times New Roman" panose="02020603050405020304" pitchFamily="18" charset="0"/>
              </a:rPr>
              <a:t>Chuyển đổi số trong lĩnh vực du lịch</a:t>
            </a:r>
            <a:endParaRPr lang="en-AU" b="1">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200">
                <a:solidFill>
                  <a:srgbClr val="002060"/>
                </a:solidFill>
                <a:latin typeface="Times New Roman" panose="02020603050405020304" pitchFamily="18" charset="0"/>
                <a:cs typeface="Times New Roman" panose="02020603050405020304" pitchFamily="18" charset="0"/>
              </a:rPr>
              <a:t>Đề án xây dựng cơ sở dữ liệu</a:t>
            </a:r>
            <a:r>
              <a:rPr lang="en-US" sz="2200">
                <a:solidFill>
                  <a:srgbClr val="002060"/>
                </a:solidFill>
                <a:latin typeface="Times New Roman" panose="02020603050405020304" pitchFamily="18" charset="0"/>
                <a:cs typeface="Times New Roman" panose="02020603050405020304" pitchFamily="18" charset="0"/>
              </a:rPr>
              <a:t>, cổng thông tin điện tử và ứng dụng du lịch thông minh, kết nối cơ sở dữ liệu chuyên</a:t>
            </a:r>
            <a:r>
              <a:rPr lang="vi-VN" sz="2200">
                <a:solidFill>
                  <a:srgbClr val="002060"/>
                </a:solidFill>
                <a:latin typeface="Times New Roman" panose="02020603050405020304" pitchFamily="18" charset="0"/>
                <a:cs typeface="Times New Roman" panose="02020603050405020304" pitchFamily="18" charset="0"/>
              </a:rPr>
              <a:t> ngành </a:t>
            </a:r>
            <a:r>
              <a:rPr lang="en-US" sz="2200">
                <a:solidFill>
                  <a:srgbClr val="002060"/>
                </a:solidFill>
                <a:latin typeface="Times New Roman" panose="02020603050405020304" pitchFamily="18" charset="0"/>
                <a:cs typeface="Times New Roman" panose="02020603050405020304" pitchFamily="18" charset="0"/>
              </a:rPr>
              <a:t>d</a:t>
            </a:r>
            <a:r>
              <a:rPr lang="vi-VN" sz="2200">
                <a:solidFill>
                  <a:srgbClr val="002060"/>
                </a:solidFill>
                <a:latin typeface="Times New Roman" panose="02020603050405020304" pitchFamily="18" charset="0"/>
                <a:cs typeface="Times New Roman" panose="02020603050405020304" pitchFamily="18" charset="0"/>
              </a:rPr>
              <a:t>u</a:t>
            </a:r>
            <a:r>
              <a:rPr lang="en-US" sz="2200">
                <a:solidFill>
                  <a:srgbClr val="002060"/>
                </a:solidFill>
                <a:latin typeface="Times New Roman" panose="02020603050405020304" pitchFamily="18" charset="0"/>
                <a:cs typeface="Times New Roman" panose="02020603050405020304" pitchFamily="18" charset="0"/>
              </a:rPr>
              <a:t> lịch</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P</a:t>
            </a:r>
            <a:r>
              <a:rPr lang="vi-VN" sz="2200">
                <a:solidFill>
                  <a:srgbClr val="002060"/>
                </a:solidFill>
                <a:latin typeface="Times New Roman" panose="02020603050405020304" pitchFamily="18" charset="0"/>
                <a:cs typeface="Times New Roman" panose="02020603050405020304" pitchFamily="18" charset="0"/>
              </a:rPr>
              <a:t>hát triển hệ sinh thái du lịch thông minh</a:t>
            </a:r>
            <a:r>
              <a:rPr lang="en-US" sz="2200">
                <a:solidFill>
                  <a:srgbClr val="002060"/>
                </a:solidFill>
                <a:latin typeface="Times New Roman" panose="02020603050405020304" pitchFamily="18" charset="0"/>
                <a:cs typeface="Times New Roman" panose="02020603050405020304" pitchFamily="18" charset="0"/>
              </a:rPr>
              <a:t>, </a:t>
            </a:r>
            <a:r>
              <a:rPr lang="vi-VN" sz="2200">
                <a:solidFill>
                  <a:srgbClr val="002060"/>
                </a:solidFill>
                <a:latin typeface="Times New Roman" panose="02020603050405020304" pitchFamily="18" charset="0"/>
                <a:cs typeface="Times New Roman" panose="02020603050405020304" pitchFamily="18" charset="0"/>
              </a:rPr>
              <a:t>ứng dụng công nghệ số kết hợp công nghệ 3D, 4D</a:t>
            </a:r>
            <a:r>
              <a:rPr lang="en-US" sz="2200">
                <a:solidFill>
                  <a:srgbClr val="002060"/>
                </a:solidFill>
                <a:latin typeface="Times New Roman" panose="02020603050405020304" pitchFamily="18" charset="0"/>
                <a:cs typeface="Times New Roman" panose="02020603050405020304" pitchFamily="18" charset="0"/>
              </a:rPr>
              <a:t>; </a:t>
            </a:r>
            <a:r>
              <a:rPr lang="vi-VN" sz="2200">
                <a:solidFill>
                  <a:srgbClr val="002060"/>
                </a:solidFill>
                <a:latin typeface="Times New Roman" panose="02020603050405020304" pitchFamily="18" charset="0"/>
                <a:cs typeface="Times New Roman" panose="02020603050405020304" pitchFamily="18" charset="0"/>
              </a:rPr>
              <a:t>phát triển ứng dụng thuyết minh du lịch tự động qua thiết bị di động thông minh để kết nối nhằm hỗ trợ và tăng trải nghiệm cho khách du lịch</a:t>
            </a:r>
            <a:r>
              <a:rPr lang="en-US" sz="2200">
                <a:solidFill>
                  <a:srgbClr val="002060"/>
                </a:solidFill>
                <a:latin typeface="Times New Roman" panose="02020603050405020304" pitchFamily="18" charset="0"/>
                <a:cs typeface="Times New Roman" panose="02020603050405020304" pitchFamily="18" charset="0"/>
              </a:rPr>
              <a:t>.</a:t>
            </a:r>
            <a:endParaRPr lang="en-AU" sz="220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169" y="1053191"/>
            <a:ext cx="5874391" cy="4925921"/>
          </a:xfrm>
          <a:prstGeom prst="rect">
            <a:avLst/>
          </a:prstGeom>
        </p:spPr>
      </p:pic>
    </p:spTree>
    <p:extLst>
      <p:ext uri="{BB962C8B-B14F-4D97-AF65-F5344CB8AC3E}">
        <p14:creationId xmlns:p14="http://schemas.microsoft.com/office/powerpoint/2010/main" val="21490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Một số lĩnh vực cần ưu tiên chuyển đổi số</a:t>
            </a:r>
          </a:p>
        </p:txBody>
      </p:sp>
      <p:sp>
        <p:nvSpPr>
          <p:cNvPr id="18" name="Content Placeholder 2"/>
          <p:cNvSpPr txBox="1">
            <a:spLocks/>
          </p:cNvSpPr>
          <p:nvPr/>
        </p:nvSpPr>
        <p:spPr>
          <a:xfrm>
            <a:off x="208724" y="1671554"/>
            <a:ext cx="6505303" cy="410459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a:solidFill>
                  <a:srgbClr val="002060"/>
                </a:solidFill>
                <a:latin typeface="Times New Roman" panose="02020603050405020304" pitchFamily="18" charset="0"/>
                <a:cs typeface="Times New Roman" panose="02020603050405020304" pitchFamily="18" charset="0"/>
              </a:rPr>
              <a:t>Chuyển đổi số trong lĩnh vực </a:t>
            </a:r>
          </a:p>
          <a:p>
            <a:pPr>
              <a:lnSpc>
                <a:spcPct val="100000"/>
              </a:lnSpc>
              <a:spcBef>
                <a:spcPts val="0"/>
              </a:spcBef>
            </a:pPr>
            <a:r>
              <a:rPr lang="en-US" b="1" i="1">
                <a:solidFill>
                  <a:srgbClr val="002060"/>
                </a:solidFill>
                <a:latin typeface="Times New Roman" panose="02020603050405020304" pitchFamily="18" charset="0"/>
                <a:cs typeface="Times New Roman" panose="02020603050405020304" pitchFamily="18" charset="0"/>
              </a:rPr>
              <a:t>tài chính - ngân hàng</a:t>
            </a:r>
            <a:endParaRPr lang="en-AU" b="1">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Triển khai tài chính điện tử và thiết lập nền tảng tài chính số hiện đại; </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Đẩy mạnh thanh toán điện tử trong các dịch vụ công; </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Ứng dụng toàn diện công nghệ số trong các ngành thuế, hải quan, kho bạc, các ngân hàng thương mại để cung cấp dịch vụ ngân hàng số theo hướng phát triển đa dạng, sáng tạo; </a:t>
            </a:r>
          </a:p>
          <a:p>
            <a:pPr marL="342900" indent="-342900" algn="just">
              <a:buFont typeface="Arial" panose="020B0604020202020204" pitchFamily="34" charset="0"/>
              <a:buChar char="•"/>
            </a:pPr>
            <a:r>
              <a:rPr lang="en-US" sz="2200">
                <a:solidFill>
                  <a:srgbClr val="002060"/>
                </a:solidFill>
                <a:latin typeface="Times New Roman" panose="02020603050405020304" pitchFamily="18" charset="0"/>
                <a:cs typeface="Times New Roman" panose="02020603050405020304" pitchFamily="18" charset="0"/>
              </a:rPr>
              <a:t>Đưa dịch vụ tài chính - ngân hàng đến gần hơn những đối tượng vùng sâu, vùng xa</a:t>
            </a:r>
            <a:endParaRPr lang="en-AU" sz="220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005" y="3898608"/>
            <a:ext cx="4916271" cy="27100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7005" y="1053191"/>
            <a:ext cx="4916271" cy="2670662"/>
          </a:xfrm>
          <a:prstGeom prst="rect">
            <a:avLst/>
          </a:prstGeom>
        </p:spPr>
      </p:pic>
    </p:spTree>
    <p:extLst>
      <p:ext uri="{BB962C8B-B14F-4D97-AF65-F5344CB8AC3E}">
        <p14:creationId xmlns:p14="http://schemas.microsoft.com/office/powerpoint/2010/main" val="10956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animEffect transition="in" filter="fade">
                                      <p:cBhvr>
                                        <p:cTn id="20" dur="500"/>
                                        <p:tgtEl>
                                          <p:spTgt spid="1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Effect transition="in" filter="fade">
                                      <p:cBhvr>
                                        <p:cTn id="25" dur="500"/>
                                        <p:tgtEl>
                                          <p:spTgt spid="1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5" end="5"/>
                                            </p:txEl>
                                          </p:spTgt>
                                        </p:tgtEl>
                                        <p:attrNameLst>
                                          <p:attrName>style.visibility</p:attrName>
                                        </p:attrNameLst>
                                      </p:cBhvr>
                                      <p:to>
                                        <p:strVal val="visible"/>
                                      </p:to>
                                    </p:set>
                                    <p:animEffect transition="in" filter="fade">
                                      <p:cBhvr>
                                        <p:cTn id="30"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0209" y="3323456"/>
            <a:ext cx="10058400" cy="553998"/>
          </a:xfrm>
          <a:prstGeom prst="rect">
            <a:avLst/>
          </a:prstGeom>
          <a:noFill/>
        </p:spPr>
        <p:txBody>
          <a:bodyPr wrap="square" lIns="91440" tIns="45720" rIns="91440" bIns="45720">
            <a:spAutoFit/>
          </a:bodyPr>
          <a:lstStyle/>
          <a:p>
            <a:pPr algn="ctr" eaLnBrk="0" hangingPunct="0"/>
            <a:r>
              <a:rPr lang="en-US" altLang="en-US" sz="30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I. SỰ CẦN THIẾT PHẢI BAN HÀNH NGHỊ QUYẾT</a:t>
            </a:r>
          </a:p>
        </p:txBody>
      </p:sp>
    </p:spTree>
    <p:extLst>
      <p:ext uri="{BB962C8B-B14F-4D97-AF65-F5344CB8AC3E}">
        <p14:creationId xmlns:p14="http://schemas.microsoft.com/office/powerpoint/2010/main" val="2678700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09898" y="1628967"/>
            <a:ext cx="9615084" cy="174637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1268" name="Group 6"/>
          <p:cNvGrpSpPr>
            <a:grpSpLocks/>
          </p:cNvGrpSpPr>
          <p:nvPr/>
        </p:nvGrpSpPr>
        <p:grpSpPr bwMode="auto">
          <a:xfrm>
            <a:off x="10284570" y="1461804"/>
            <a:ext cx="599266" cy="1763272"/>
            <a:chOff x="4476750" y="1056604"/>
            <a:chExt cx="661988" cy="1815184"/>
          </a:xfrm>
        </p:grpSpPr>
        <p:sp>
          <p:nvSpPr>
            <p:cNvPr id="5" name="Freeform 4"/>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 name="Freeform 5"/>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sp>
        <p:nvSpPr>
          <p:cNvPr id="79" name="Freeform 78"/>
          <p:cNvSpPr/>
          <p:nvPr/>
        </p:nvSpPr>
        <p:spPr>
          <a:xfrm>
            <a:off x="809897" y="3740104"/>
            <a:ext cx="9823269" cy="1708160"/>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1270" name="Group 79"/>
          <p:cNvGrpSpPr>
            <a:grpSpLocks/>
          </p:cNvGrpSpPr>
          <p:nvPr/>
        </p:nvGrpSpPr>
        <p:grpSpPr bwMode="auto">
          <a:xfrm>
            <a:off x="10424981" y="3481311"/>
            <a:ext cx="555625" cy="1895378"/>
            <a:chOff x="4476750" y="1056604"/>
            <a:chExt cx="661988" cy="1815184"/>
          </a:xfrm>
        </p:grpSpPr>
        <p:sp>
          <p:nvSpPr>
            <p:cNvPr id="81" name="Freeform 80"/>
            <p:cNvSpPr/>
            <p:nvPr/>
          </p:nvSpPr>
          <p:spPr>
            <a:xfrm>
              <a:off x="4476750" y="1166086"/>
              <a:ext cx="661988"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 name="Freeform 81"/>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sp>
        <p:nvSpPr>
          <p:cNvPr id="11276" name="Rectangle 89"/>
          <p:cNvSpPr>
            <a:spLocks noChangeArrowheads="1"/>
          </p:cNvSpPr>
          <p:nvPr/>
        </p:nvSpPr>
        <p:spPr bwMode="auto">
          <a:xfrm>
            <a:off x="809897" y="1682798"/>
            <a:ext cx="9474673" cy="1708160"/>
          </a:xfrm>
          <a:prstGeom prst="rect">
            <a:avLst/>
          </a:prstGeom>
          <a:noFill/>
          <a:ln w="9525">
            <a:noFill/>
            <a:miter lim="800000"/>
            <a:headEnd/>
            <a:tailEnd/>
          </a:ln>
        </p:spPr>
        <p:txBody>
          <a:bodyPr wrap="square" anchor="ctr">
            <a:spAutoFit/>
          </a:bodyPr>
          <a:lstStyle/>
          <a:p>
            <a:pPr algn="just"/>
            <a:r>
              <a:rPr lang="en-US" sz="2100">
                <a:solidFill>
                  <a:schemeClr val="bg1"/>
                </a:solidFill>
                <a:latin typeface="Times New Roman" panose="02020603050405020304" pitchFamily="18" charset="0"/>
                <a:cs typeface="Times New Roman" panose="02020603050405020304" pitchFamily="18" charset="0"/>
              </a:rPr>
              <a:t>Huy động tổng thể các nguồn lực để thực hiện chuyển đổi số; lồng ghép nguồn lực thực hiện từ các chương trình, đề án có liên quan; huy động nguồn lực từ khu vực tư nhân thông qua các chính sách khuyến khích, thu hút đầu tư, tài trợ cho thực hiện chuyển đổi số. Nguồn lực nhà nước đóng vai trò dẫn dắt, kích thích sự tham gia, đóng góp về nguồn lực của các doanh nghiệp, người dân.</a:t>
            </a:r>
            <a:endParaRPr lang="en-AU" sz="2100">
              <a:solidFill>
                <a:schemeClr val="bg1"/>
              </a:solidFill>
              <a:latin typeface="Times New Roman" panose="02020603050405020304" pitchFamily="18" charset="0"/>
              <a:cs typeface="Times New Roman" panose="02020603050405020304" pitchFamily="18" charset="0"/>
            </a:endParaRPr>
          </a:p>
        </p:txBody>
      </p:sp>
      <p:sp>
        <p:nvSpPr>
          <p:cNvPr id="11277" name="Rectangle 90"/>
          <p:cNvSpPr>
            <a:spLocks noChangeArrowheads="1"/>
          </p:cNvSpPr>
          <p:nvPr/>
        </p:nvSpPr>
        <p:spPr bwMode="auto">
          <a:xfrm>
            <a:off x="877602" y="4242612"/>
            <a:ext cx="9615084" cy="769441"/>
          </a:xfrm>
          <a:prstGeom prst="rect">
            <a:avLst/>
          </a:prstGeom>
          <a:noFill/>
          <a:ln w="9525">
            <a:noFill/>
            <a:miter lim="800000"/>
            <a:headEnd/>
            <a:tailEnd/>
          </a:ln>
        </p:spPr>
        <p:txBody>
          <a:bodyPr wrap="square" anchor="ctr">
            <a:spAutoFit/>
          </a:bodyPr>
          <a:lstStyle/>
          <a:p>
            <a:pPr algn="just" eaLnBrk="0" hangingPunct="0"/>
            <a:r>
              <a:rPr lang="en-US" sz="2200">
                <a:solidFill>
                  <a:schemeClr val="bg1"/>
                </a:solidFill>
                <a:latin typeface="Times New Roman" panose="02020603050405020304" pitchFamily="18" charset="0"/>
                <a:cs typeface="Times New Roman" panose="02020603050405020304" pitchFamily="18" charset="0"/>
              </a:rPr>
              <a:t>Kinh phí thực hiện Chuyển đổi số: ngân sách nhà nước, nguồn đầu tư của doanh nghiệp, khu vực tư nhân, cộng đồng và các nguồn kinh phí hợp pháp khác. …</a:t>
            </a:r>
            <a:endParaRPr lang="en-US" altLang="en-US" sz="2200" b="1">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450369"/>
            <a:ext cx="12191999" cy="492443"/>
          </a:xfrm>
          <a:prstGeom prst="rect">
            <a:avLst/>
          </a:prstGeom>
          <a:solidFill>
            <a:srgbClr val="0070C0"/>
          </a:solidFill>
        </p:spPr>
        <p:txBody>
          <a:bodyPr wrap="square">
            <a:spAutoFit/>
          </a:bodyPr>
          <a:lstStyle/>
          <a:p>
            <a:pPr algn="ctr" eaLnBrk="0" hangingPunct="0"/>
            <a:r>
              <a:rPr lang="en-US" alt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NGUỒN LỰC CHUYỂN ĐỔI SỐ</a:t>
            </a:r>
          </a:p>
        </p:txBody>
      </p:sp>
    </p:spTree>
    <p:extLst>
      <p:ext uri="{BB962C8B-B14F-4D97-AF65-F5344CB8AC3E}">
        <p14:creationId xmlns:p14="http://schemas.microsoft.com/office/powerpoint/2010/main" val="373614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fade">
                                      <p:cBhvr>
                                        <p:cTn id="7" dur="500"/>
                                        <p:tgtEl>
                                          <p:spTgt spid="11276"/>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77"/>
                                        </p:tgtEl>
                                        <p:attrNameLst>
                                          <p:attrName>style.visibility</p:attrName>
                                        </p:attrNameLst>
                                      </p:cBhvr>
                                      <p:to>
                                        <p:strVal val="visible"/>
                                      </p:to>
                                    </p:set>
                                    <p:animEffect transition="in" filter="fade">
                                      <p:cBhvr>
                                        <p:cTn id="15" dur="500"/>
                                        <p:tgtEl>
                                          <p:spTgt spid="112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par>
                                <p:cTn id="19" presetID="10" presetClass="entr" presetSubtype="0" fill="hold" nodeType="with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fade">
                                      <p:cBhvr>
                                        <p:cTn id="21"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1276" grpId="0"/>
      <p:bldP spid="112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9711" y="3429000"/>
            <a:ext cx="10058399" cy="553998"/>
          </a:xfrm>
          <a:prstGeom prst="rect">
            <a:avLst/>
          </a:prstGeom>
          <a:noFill/>
        </p:spPr>
        <p:txBody>
          <a:bodyPr wrap="square" lIns="91440" tIns="45720" rIns="91440" bIns="45720">
            <a:spAutoFit/>
          </a:bodyPr>
          <a:lstStyle/>
          <a:p>
            <a:pPr algn="ctr" eaLnBrk="0" hangingPunct="0"/>
            <a:r>
              <a:rPr lang="en-US" altLang="en-US" sz="30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VI. TỔ CHỨC THỰC HIỆN</a:t>
            </a:r>
          </a:p>
        </p:txBody>
      </p:sp>
    </p:spTree>
    <p:extLst>
      <p:ext uri="{BB962C8B-B14F-4D97-AF65-F5344CB8AC3E}">
        <p14:creationId xmlns:p14="http://schemas.microsoft.com/office/powerpoint/2010/main" val="1735062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TỔ CHỨC THỰC HIỆN</a:t>
            </a: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sp>
        <p:nvSpPr>
          <p:cNvPr id="24" name="Content Placeholder 2"/>
          <p:cNvSpPr txBox="1">
            <a:spLocks/>
          </p:cNvSpPr>
          <p:nvPr/>
        </p:nvSpPr>
        <p:spPr>
          <a:xfrm>
            <a:off x="630117" y="1177861"/>
            <a:ext cx="11032000" cy="5222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grpSp>
        <p:nvGrpSpPr>
          <p:cNvPr id="10" name="Group 9"/>
          <p:cNvGrpSpPr>
            <a:grpSpLocks/>
          </p:cNvGrpSpPr>
          <p:nvPr/>
        </p:nvGrpSpPr>
        <p:grpSpPr bwMode="auto">
          <a:xfrm>
            <a:off x="702795" y="1323408"/>
            <a:ext cx="762000" cy="665162"/>
            <a:chOff x="1110" y="2656"/>
            <a:chExt cx="1549" cy="1351"/>
          </a:xfrm>
        </p:grpSpPr>
        <p:sp>
          <p:nvSpPr>
            <p:cNvPr id="36" name="AutoShape 4"/>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7" name="AutoShape 5"/>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grpSp>
        <p:nvGrpSpPr>
          <p:cNvPr id="11" name="Group 10"/>
          <p:cNvGrpSpPr>
            <a:grpSpLocks/>
          </p:cNvGrpSpPr>
          <p:nvPr/>
        </p:nvGrpSpPr>
        <p:grpSpPr bwMode="auto">
          <a:xfrm>
            <a:off x="660589" y="2268414"/>
            <a:ext cx="762000" cy="665162"/>
            <a:chOff x="3174" y="2656"/>
            <a:chExt cx="1549" cy="1351"/>
          </a:xfrm>
        </p:grpSpPr>
        <p:sp>
          <p:nvSpPr>
            <p:cNvPr id="33" name="AutoShape 8"/>
            <p:cNvSpPr>
              <a:spLocks noChangeArrowheads="1"/>
            </p:cNvSpPr>
            <p:nvPr/>
          </p:nvSpPr>
          <p:spPr bwMode="auto">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2000">
                <a:latin typeface="Times New Roman" panose="02020603050405020304" pitchFamily="18" charset="0"/>
                <a:cs typeface="Times New Roman" panose="02020603050405020304" pitchFamily="18" charset="0"/>
              </a:endParaRPr>
            </a:p>
          </p:txBody>
        </p:sp>
        <p:sp>
          <p:nvSpPr>
            <p:cNvPr id="34" name="AutoShape 9"/>
            <p:cNvSpPr>
              <a:spLocks noChangeArrowheads="1"/>
            </p:cNvSpPr>
            <p:nvPr/>
          </p:nvSpPr>
          <p:spPr bwMode="auto">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2000">
                <a:latin typeface="Times New Roman" panose="02020603050405020304" pitchFamily="18" charset="0"/>
                <a:cs typeface="Times New Roman" panose="02020603050405020304" pitchFamily="18" charset="0"/>
              </a:endParaRPr>
            </a:p>
          </p:txBody>
        </p:sp>
        <p:sp>
          <p:nvSpPr>
            <p:cNvPr id="35"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sz="2000">
                <a:latin typeface="Times New Roman" panose="02020603050405020304" pitchFamily="18" charset="0"/>
                <a:cs typeface="Times New Roman" panose="02020603050405020304" pitchFamily="18" charset="0"/>
              </a:endParaRPr>
            </a:p>
          </p:txBody>
        </p:sp>
      </p:grpSp>
      <p:sp>
        <p:nvSpPr>
          <p:cNvPr id="13" name="Text Box 12"/>
          <p:cNvSpPr txBox="1">
            <a:spLocks noChangeArrowheads="1"/>
          </p:cNvSpPr>
          <p:nvPr/>
        </p:nvSpPr>
        <p:spPr bwMode="auto">
          <a:xfrm>
            <a:off x="1444365" y="1418356"/>
            <a:ext cx="9164507"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vi-VN" sz="2200">
                <a:solidFill>
                  <a:srgbClr val="002060"/>
                </a:solidFill>
                <a:latin typeface="Times New Roman (Headings)"/>
              </a:rPr>
              <a:t>Các cấp ủy, chính quyền, Mặt trận </a:t>
            </a:r>
            <a:r>
              <a:rPr lang="en-US" sz="2200">
                <a:solidFill>
                  <a:srgbClr val="002060"/>
                </a:solidFill>
                <a:latin typeface="Times New Roman (Headings)"/>
              </a:rPr>
              <a:t>Tổ quốc </a:t>
            </a:r>
            <a:r>
              <a:rPr lang="vi-VN" sz="2200">
                <a:solidFill>
                  <a:srgbClr val="002060"/>
                </a:solidFill>
                <a:latin typeface="Times New Roman (Headings)"/>
              </a:rPr>
              <a:t>và các </a:t>
            </a:r>
            <a:r>
              <a:rPr lang="en-US" sz="2200">
                <a:solidFill>
                  <a:srgbClr val="002060"/>
                </a:solidFill>
                <a:latin typeface="Times New Roman (Headings)"/>
              </a:rPr>
              <a:t>tổ chức</a:t>
            </a:r>
            <a:r>
              <a:rPr lang="vi-VN" sz="2200">
                <a:solidFill>
                  <a:srgbClr val="002060"/>
                </a:solidFill>
                <a:latin typeface="Times New Roman (Headings)"/>
              </a:rPr>
              <a:t> chính trị - xã hội </a:t>
            </a:r>
            <a:r>
              <a:rPr lang="en-US" sz="2200">
                <a:solidFill>
                  <a:srgbClr val="002060"/>
                </a:solidFill>
                <a:latin typeface="Times New Roman (Headings)"/>
              </a:rPr>
              <a:t>tỉnh</a:t>
            </a:r>
            <a:endParaRPr lang="en-US" sz="2200">
              <a:solidFill>
                <a:srgbClr val="002060"/>
              </a:solidFill>
              <a:latin typeface="Times New Roman (Headings)"/>
              <a:cs typeface="Times New Roman" panose="02020603050405020304" pitchFamily="18" charset="0"/>
            </a:endParaRPr>
          </a:p>
        </p:txBody>
      </p:sp>
      <p:sp>
        <p:nvSpPr>
          <p:cNvPr id="14" name="Text Box 13"/>
          <p:cNvSpPr txBox="1">
            <a:spLocks noChangeArrowheads="1"/>
          </p:cNvSpPr>
          <p:nvPr/>
        </p:nvSpPr>
        <p:spPr bwMode="auto">
          <a:xfrm>
            <a:off x="934486" y="1450409"/>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1</a:t>
            </a:r>
          </a:p>
        </p:txBody>
      </p:sp>
      <p:sp>
        <p:nvSpPr>
          <p:cNvPr id="16" name="Text Box 15"/>
          <p:cNvSpPr txBox="1">
            <a:spLocks noChangeArrowheads="1"/>
          </p:cNvSpPr>
          <p:nvPr/>
        </p:nvSpPr>
        <p:spPr bwMode="auto">
          <a:xfrm>
            <a:off x="1454074" y="2384541"/>
            <a:ext cx="9161540"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vi-VN" sz="2200">
                <a:solidFill>
                  <a:srgbClr val="002060"/>
                </a:solidFill>
                <a:latin typeface="+mj-lt"/>
              </a:rPr>
              <a:t>Đảng đoàn Hội đồng nhân dân tỉnh</a:t>
            </a:r>
            <a:endParaRPr lang="en-US" altLang="en-US" sz="2200">
              <a:solidFill>
                <a:srgbClr val="002060"/>
              </a:solidFill>
              <a:latin typeface="+mj-lt"/>
              <a:cs typeface="Times New Roman" panose="02020603050405020304" pitchFamily="18" charset="0"/>
            </a:endParaRPr>
          </a:p>
        </p:txBody>
      </p:sp>
      <p:sp>
        <p:nvSpPr>
          <p:cNvPr id="17" name="Text Box 16"/>
          <p:cNvSpPr txBox="1">
            <a:spLocks noChangeArrowheads="1"/>
          </p:cNvSpPr>
          <p:nvPr/>
        </p:nvSpPr>
        <p:spPr bwMode="auto">
          <a:xfrm>
            <a:off x="877992" y="2383922"/>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2</a:t>
            </a:r>
          </a:p>
        </p:txBody>
      </p:sp>
      <p:grpSp>
        <p:nvGrpSpPr>
          <p:cNvPr id="18" name="Group 17"/>
          <p:cNvGrpSpPr>
            <a:grpSpLocks/>
          </p:cNvGrpSpPr>
          <p:nvPr/>
        </p:nvGrpSpPr>
        <p:grpSpPr bwMode="auto">
          <a:xfrm>
            <a:off x="630117" y="3225813"/>
            <a:ext cx="762000" cy="665162"/>
            <a:chOff x="1110" y="2656"/>
            <a:chExt cx="1549" cy="1351"/>
          </a:xfrm>
        </p:grpSpPr>
        <p:sp>
          <p:nvSpPr>
            <p:cNvPr id="30" name="AutoShape 18"/>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1" name="AutoShape 19"/>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32"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grpSp>
        <p:nvGrpSpPr>
          <p:cNvPr id="19" name="Group 18"/>
          <p:cNvGrpSpPr>
            <a:grpSpLocks/>
          </p:cNvGrpSpPr>
          <p:nvPr/>
        </p:nvGrpSpPr>
        <p:grpSpPr bwMode="auto">
          <a:xfrm>
            <a:off x="616315" y="4170819"/>
            <a:ext cx="762000" cy="665162"/>
            <a:chOff x="3174" y="2656"/>
            <a:chExt cx="1549" cy="1351"/>
          </a:xfrm>
        </p:grpSpPr>
        <p:sp>
          <p:nvSpPr>
            <p:cNvPr id="27" name="AutoShape 22"/>
            <p:cNvSpPr>
              <a:spLocks noChangeArrowheads="1"/>
            </p:cNvSpPr>
            <p:nvPr/>
          </p:nvSpPr>
          <p:spPr bwMode="auto">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28" name="AutoShape 23"/>
            <p:cNvSpPr>
              <a:spLocks noChangeArrowheads="1"/>
            </p:cNvSpPr>
            <p:nvPr/>
          </p:nvSpPr>
          <p:spPr bwMode="auto">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29"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21" name="Text Box 26"/>
          <p:cNvSpPr txBox="1">
            <a:spLocks noChangeArrowheads="1"/>
          </p:cNvSpPr>
          <p:nvPr/>
        </p:nvSpPr>
        <p:spPr bwMode="auto">
          <a:xfrm>
            <a:off x="1429997" y="3339370"/>
            <a:ext cx="9183106"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vi-VN" sz="2200">
                <a:solidFill>
                  <a:srgbClr val="002060"/>
                </a:solidFill>
                <a:latin typeface="+mj-lt"/>
              </a:rPr>
              <a:t>Ban Tuyên giáo Tỉnh ủy</a:t>
            </a:r>
            <a:endParaRPr lang="en-US" altLang="en-US" sz="2200">
              <a:solidFill>
                <a:srgbClr val="002060"/>
              </a:solidFill>
              <a:latin typeface="+mj-lt"/>
              <a:cs typeface="Times New Roman" panose="02020603050405020304" pitchFamily="18" charset="0"/>
            </a:endParaRPr>
          </a:p>
        </p:txBody>
      </p:sp>
      <p:sp>
        <p:nvSpPr>
          <p:cNvPr id="22" name="Text Box 27"/>
          <p:cNvSpPr txBox="1">
            <a:spLocks noChangeArrowheads="1"/>
          </p:cNvSpPr>
          <p:nvPr/>
        </p:nvSpPr>
        <p:spPr bwMode="auto">
          <a:xfrm>
            <a:off x="861808" y="335281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3</a:t>
            </a:r>
          </a:p>
        </p:txBody>
      </p:sp>
      <p:sp>
        <p:nvSpPr>
          <p:cNvPr id="25" name="Text Box 29"/>
          <p:cNvSpPr txBox="1">
            <a:spLocks noChangeArrowheads="1"/>
          </p:cNvSpPr>
          <p:nvPr/>
        </p:nvSpPr>
        <p:spPr bwMode="auto">
          <a:xfrm>
            <a:off x="1414523" y="4313072"/>
            <a:ext cx="9178875"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en-US" sz="2200">
                <a:solidFill>
                  <a:srgbClr val="002060"/>
                </a:solidFill>
                <a:latin typeface="Times New Roman" panose="02020603050405020304" pitchFamily="18" charset="0"/>
                <a:cs typeface="Times New Roman" panose="02020603050405020304" pitchFamily="18" charset="0"/>
              </a:rPr>
              <a:t>Ban Dân vận Tỉnh ủy</a:t>
            </a:r>
            <a:endParaRPr lang="en-US" altLang="en-US" sz="2200">
              <a:solidFill>
                <a:srgbClr val="002060"/>
              </a:solidFill>
              <a:latin typeface="Times New Roman" panose="02020603050405020304" pitchFamily="18" charset="0"/>
              <a:cs typeface="Times New Roman" panose="02020603050405020304" pitchFamily="18" charset="0"/>
            </a:endParaRPr>
          </a:p>
        </p:txBody>
      </p:sp>
      <p:sp>
        <p:nvSpPr>
          <p:cNvPr id="26" name="Text Box 30"/>
          <p:cNvSpPr txBox="1">
            <a:spLocks noChangeArrowheads="1"/>
          </p:cNvSpPr>
          <p:nvPr/>
        </p:nvSpPr>
        <p:spPr bwMode="auto">
          <a:xfrm>
            <a:off x="848006" y="429782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4</a:t>
            </a:r>
          </a:p>
        </p:txBody>
      </p:sp>
      <p:grpSp>
        <p:nvGrpSpPr>
          <p:cNvPr id="39" name="Group 38"/>
          <p:cNvGrpSpPr>
            <a:grpSpLocks/>
          </p:cNvGrpSpPr>
          <p:nvPr/>
        </p:nvGrpSpPr>
        <p:grpSpPr bwMode="auto">
          <a:xfrm>
            <a:off x="605626" y="5089573"/>
            <a:ext cx="762000" cy="665162"/>
            <a:chOff x="1110" y="2656"/>
            <a:chExt cx="1549" cy="1351"/>
          </a:xfrm>
        </p:grpSpPr>
        <p:sp>
          <p:nvSpPr>
            <p:cNvPr id="40" name="AutoShape 18"/>
            <p:cNvSpPr>
              <a:spLocks noChangeArrowheads="1"/>
            </p:cNvSpPr>
            <p:nvPr/>
          </p:nvSpPr>
          <p:spPr bwMode="auto">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41" name="AutoShape 19"/>
            <p:cNvSpPr>
              <a:spLocks noChangeArrowheads="1"/>
            </p:cNvSpPr>
            <p:nvPr/>
          </p:nvSpPr>
          <p:spPr bwMode="auto">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a:latin typeface="Times New Roman" panose="02020603050405020304" pitchFamily="18" charset="0"/>
                <a:cs typeface="Times New Roman" panose="02020603050405020304" pitchFamily="18" charset="0"/>
              </a:endParaRPr>
            </a:p>
          </p:txBody>
        </p:sp>
        <p:sp>
          <p:nvSpPr>
            <p:cNvPr id="42"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44" name="Text Box 30"/>
          <p:cNvSpPr txBox="1">
            <a:spLocks noChangeArrowheads="1"/>
          </p:cNvSpPr>
          <p:nvPr/>
        </p:nvSpPr>
        <p:spPr bwMode="auto">
          <a:xfrm>
            <a:off x="830650" y="5220563"/>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b="1">
                <a:solidFill>
                  <a:schemeClr val="bg1"/>
                </a:solidFill>
                <a:latin typeface="Times New Roman" panose="02020603050405020304" pitchFamily="18" charset="0"/>
                <a:cs typeface="Times New Roman" panose="02020603050405020304" pitchFamily="18" charset="0"/>
              </a:rPr>
              <a:t>5</a:t>
            </a:r>
          </a:p>
        </p:txBody>
      </p:sp>
      <p:sp>
        <p:nvSpPr>
          <p:cNvPr id="45" name="Text Box 29"/>
          <p:cNvSpPr txBox="1">
            <a:spLocks noChangeArrowheads="1"/>
          </p:cNvSpPr>
          <p:nvPr/>
        </p:nvSpPr>
        <p:spPr bwMode="auto">
          <a:xfrm>
            <a:off x="1410683" y="5197556"/>
            <a:ext cx="9194676" cy="430887"/>
          </a:xfrm>
          <a:prstGeom prst="rect">
            <a:avLst/>
          </a:prstGeo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0" hangingPunct="0"/>
            <a:r>
              <a:rPr lang="en-US" sz="2200">
                <a:solidFill>
                  <a:srgbClr val="002060"/>
                </a:solidFill>
                <a:latin typeface="Times New Roman" panose="02020603050405020304" pitchFamily="18" charset="0"/>
                <a:cs typeface="Times New Roman" panose="02020603050405020304" pitchFamily="18" charset="0"/>
              </a:rPr>
              <a:t>Ban cán sự đảng của Ủy ban nhân dân tỉnh</a:t>
            </a:r>
            <a:endParaRPr lang="en-US" altLang="en-US" sz="2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39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21" grpId="0" animBg="1"/>
      <p:bldP spid="22" grpId="0"/>
      <p:bldP spid="25" grpId="0" animBg="1"/>
      <p:bldP spid="26" grpId="0"/>
      <p:bldP spid="44" grpId="0"/>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6314" y="-61405"/>
            <a:ext cx="5145686" cy="6737723"/>
          </a:xfrm>
        </p:spPr>
      </p:pic>
      <p:pic>
        <p:nvPicPr>
          <p:cNvPr id="7" name="Picture 6"/>
          <p:cNvPicPr>
            <a:picLocks noChangeAspect="1"/>
          </p:cNvPicPr>
          <p:nvPr/>
        </p:nvPicPr>
        <p:blipFill>
          <a:blip r:embed="rId3"/>
          <a:stretch>
            <a:fillRect/>
          </a:stretch>
        </p:blipFill>
        <p:spPr>
          <a:xfrm>
            <a:off x="0" y="3854001"/>
            <a:ext cx="7046314" cy="99022"/>
          </a:xfrm>
          <a:prstGeom prst="rect">
            <a:avLst/>
          </a:prstGeom>
        </p:spPr>
      </p:pic>
      <p:sp>
        <p:nvSpPr>
          <p:cNvPr id="8" name="Rectangle 7"/>
          <p:cNvSpPr/>
          <p:nvPr/>
        </p:nvSpPr>
        <p:spPr>
          <a:xfrm>
            <a:off x="180096" y="3014918"/>
            <a:ext cx="5593529" cy="707886"/>
          </a:xfrm>
          <a:prstGeom prst="rect">
            <a:avLst/>
          </a:prstGeom>
          <a:noFill/>
        </p:spPr>
        <p:txBody>
          <a:bodyPr wrap="square" lIns="91440" tIns="45720" rIns="91440" bIns="45720">
            <a:spAutoFit/>
          </a:bodyPr>
          <a:lstStyle/>
          <a:p>
            <a:pPr algn="ctr"/>
            <a:r>
              <a:rPr lang="en-US" sz="4000" b="1" i="1" spc="50">
                <a:ln w="9525" cmpd="sng">
                  <a:solidFill>
                    <a:schemeClr val="accent1"/>
                  </a:solidFill>
                  <a:prstDash val="solid"/>
                </a:ln>
                <a:solidFill>
                  <a:srgbClr val="70AD47">
                    <a:tint val="1000"/>
                  </a:srgbClr>
                </a:solidFill>
                <a:effectLst>
                  <a:glow rad="38100">
                    <a:schemeClr val="accent1">
                      <a:alpha val="40000"/>
                    </a:schemeClr>
                  </a:glow>
                </a:effectLst>
              </a:rPr>
              <a:t>TRÂN TRỌNG CẢM ƠN</a:t>
            </a:r>
            <a:endParaRPr lang="en-US" sz="4000" b="1" i="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15568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780"/>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SỰ CẦN THIẾT PHẢI BAN HÀNH NGHỊ QUYẾT</a:t>
            </a:r>
          </a:p>
        </p:txBody>
      </p:sp>
      <p:sp>
        <p:nvSpPr>
          <p:cNvPr id="49" name="Content Placeholder 2"/>
          <p:cNvSpPr>
            <a:spLocks noGrp="1"/>
          </p:cNvSpPr>
          <p:nvPr>
            <p:ph idx="1"/>
          </p:nvPr>
        </p:nvSpPr>
        <p:spPr>
          <a:xfrm>
            <a:off x="682430" y="1400174"/>
            <a:ext cx="10827140" cy="4819652"/>
          </a:xfr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effectLst>
            <a:softEdge rad="12700"/>
          </a:effectLst>
        </p:spPr>
        <p:txBody>
          <a:bodyPr>
            <a:noAutofit/>
          </a:bodyPr>
          <a:lstStyle/>
          <a:p>
            <a:pPr marL="0" indent="0" algn="just">
              <a:buNone/>
            </a:pPr>
            <a:r>
              <a:rPr lang="en-US">
                <a:solidFill>
                  <a:srgbClr val="002060"/>
                </a:solidFill>
                <a:latin typeface="Times New Roman" panose="02020603050405020304" pitchFamily="18" charset="0"/>
                <a:cs typeface="Times New Roman" panose="02020603050405020304" pitchFamily="18" charset="0"/>
              </a:rPr>
              <a:t>Chuyển đổi số là xu thế tất yếu của thế giới, Việt Nam nói chung và tỉnh Gia Lai nói riêng để phát triển kinh tế - xã hội tỉnh nhà trong giai đoạn mới; đồng thời Bộ Chính trị, Chính phủ, Thủ tướng Chính phủ đã ban hành nhiều chủ trương, chính sách để thúc đẩy chuyển đổi số quốc gia như:</a:t>
            </a:r>
            <a:endParaRPr lang="en-AU">
              <a:solidFill>
                <a:srgbClr val="002060"/>
              </a:solidFill>
              <a:latin typeface="Times New Roman" panose="02020603050405020304" pitchFamily="18" charset="0"/>
              <a:cs typeface="Times New Roman" panose="02020603050405020304" pitchFamily="18" charset="0"/>
            </a:endParaRPr>
          </a:p>
          <a:p>
            <a:pPr algn="just"/>
            <a:r>
              <a:rPr lang="en-US">
                <a:solidFill>
                  <a:srgbClr val="002060"/>
                </a:solidFill>
                <a:latin typeface="Times New Roman" panose="02020603050405020304" pitchFamily="18" charset="0"/>
                <a:cs typeface="Times New Roman" panose="02020603050405020304" pitchFamily="18" charset="0"/>
              </a:rPr>
              <a:t>Nghị quyết số 52-NQ/TW ngày 27 tháng 9 năm 2019 của Bộ Chính trị .</a:t>
            </a:r>
          </a:p>
          <a:p>
            <a:pPr algn="just"/>
            <a:r>
              <a:rPr lang="en-US">
                <a:solidFill>
                  <a:srgbClr val="002060"/>
                </a:solidFill>
                <a:latin typeface="Times New Roman" panose="02020603050405020304" pitchFamily="18" charset="0"/>
                <a:cs typeface="Times New Roman" panose="02020603050405020304" pitchFamily="18" charset="0"/>
              </a:rPr>
              <a:t>Nghị quyết số 17/NQ-CP ngày 07/3/2019 của Chính phủ.</a:t>
            </a:r>
          </a:p>
          <a:p>
            <a:pPr algn="just"/>
            <a:r>
              <a:rPr lang="en-US">
                <a:solidFill>
                  <a:srgbClr val="002060"/>
                </a:solidFill>
                <a:latin typeface="Times New Roman" panose="02020603050405020304" pitchFamily="18" charset="0"/>
                <a:cs typeface="Times New Roman" panose="02020603050405020304" pitchFamily="18" charset="0"/>
              </a:rPr>
              <a:t>Quyết định số 749/QĐ-TTg ngày 03/6/2020 của Thủ tướng Chính phủ.</a:t>
            </a:r>
          </a:p>
          <a:p>
            <a:pPr algn="just"/>
            <a:r>
              <a:rPr lang="en-US">
                <a:solidFill>
                  <a:srgbClr val="002060"/>
                </a:solidFill>
                <a:latin typeface="Times New Roman" panose="02020603050405020304" pitchFamily="18" charset="0"/>
                <a:cs typeface="Times New Roman" panose="02020603050405020304" pitchFamily="18" charset="0"/>
              </a:rPr>
              <a:t>Quyết định số 942/QĐ-TTg ngày 15/6/2021 của Thủ tướng Chính phủ .</a:t>
            </a:r>
          </a:p>
          <a:p>
            <a:pPr algn="just"/>
            <a:r>
              <a:rPr lang="en-US">
                <a:solidFill>
                  <a:srgbClr val="002060"/>
                </a:solidFill>
                <a:latin typeface="Times New Roman" panose="02020603050405020304" pitchFamily="18" charset="0"/>
                <a:cs typeface="Times New Roman" panose="02020603050405020304" pitchFamily="18" charset="0"/>
              </a:rPr>
              <a:t>Quyết định số 411/QĐ-TTg ngày 31/3/2022 của Thủ tướng Chính phủ .</a:t>
            </a:r>
            <a:endParaRPr lang="en-AU">
              <a:solidFill>
                <a:srgbClr val="00206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6378526" y="1213495"/>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p>
        </p:txBody>
      </p:sp>
      <p:sp>
        <p:nvSpPr>
          <p:cNvPr id="51" name="Content Placeholder 2"/>
          <p:cNvSpPr txBox="1">
            <a:spLocks/>
          </p:cNvSpPr>
          <p:nvPr/>
        </p:nvSpPr>
        <p:spPr>
          <a:xfrm>
            <a:off x="6431866" y="1213495"/>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endParaRPr>
          </a:p>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05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fade">
                                      <p:cBhvr>
                                        <p:cTn id="12" dur="500"/>
                                        <p:tgtEl>
                                          <p:spTgt spid="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xEl>
                                              <p:pRg st="2" end="2"/>
                                            </p:txEl>
                                          </p:spTgt>
                                        </p:tgtEl>
                                        <p:attrNameLst>
                                          <p:attrName>style.visibility</p:attrName>
                                        </p:attrNameLst>
                                      </p:cBhvr>
                                      <p:to>
                                        <p:strVal val="visible"/>
                                      </p:to>
                                    </p:set>
                                    <p:animEffect transition="in" filter="fade">
                                      <p:cBhvr>
                                        <p:cTn id="17" dur="500"/>
                                        <p:tgtEl>
                                          <p:spTgt spid="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xEl>
                                              <p:pRg st="3" end="3"/>
                                            </p:txEl>
                                          </p:spTgt>
                                        </p:tgtEl>
                                        <p:attrNameLst>
                                          <p:attrName>style.visibility</p:attrName>
                                        </p:attrNameLst>
                                      </p:cBhvr>
                                      <p:to>
                                        <p:strVal val="visible"/>
                                      </p:to>
                                    </p:set>
                                    <p:animEffect transition="in" filter="fade">
                                      <p:cBhvr>
                                        <p:cTn id="22" dur="500"/>
                                        <p:tgtEl>
                                          <p:spTgt spid="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xEl>
                                              <p:pRg st="4" end="4"/>
                                            </p:txEl>
                                          </p:spTgt>
                                        </p:tgtEl>
                                        <p:attrNameLst>
                                          <p:attrName>style.visibility</p:attrName>
                                        </p:attrNameLst>
                                      </p:cBhvr>
                                      <p:to>
                                        <p:strVal val="visible"/>
                                      </p:to>
                                    </p:set>
                                    <p:animEffect transition="in" filter="fade">
                                      <p:cBhvr>
                                        <p:cTn id="27" dur="500"/>
                                        <p:tgtEl>
                                          <p:spTgt spid="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
                                            <p:txEl>
                                              <p:pRg st="5" end="5"/>
                                            </p:txEl>
                                          </p:spTgt>
                                        </p:tgtEl>
                                        <p:attrNameLst>
                                          <p:attrName>style.visibility</p:attrName>
                                        </p:attrNameLst>
                                      </p:cBhvr>
                                      <p:to>
                                        <p:strVal val="visible"/>
                                      </p:to>
                                    </p:set>
                                    <p:animEffect transition="in" filter="fade">
                                      <p:cBhvr>
                                        <p:cTn id="32" dur="500"/>
                                        <p:tgtEl>
                                          <p:spTgt spid="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3059" y="3203696"/>
            <a:ext cx="10058400" cy="553998"/>
          </a:xfrm>
          <a:prstGeom prst="rect">
            <a:avLst/>
          </a:prstGeom>
          <a:noFill/>
        </p:spPr>
        <p:txBody>
          <a:bodyPr wrap="square" lIns="91440" tIns="45720" rIns="91440" bIns="45720">
            <a:spAutoFit/>
          </a:bodyPr>
          <a:lstStyle/>
          <a:p>
            <a:pPr algn="ctr" eaLnBrk="0" hangingPunct="0"/>
            <a:r>
              <a:rPr lang="en-US" altLang="en-US" sz="30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II. ĐÁNH GIÁ TÌNH HÌNH</a:t>
            </a:r>
          </a:p>
        </p:txBody>
      </p:sp>
    </p:spTree>
    <p:extLst>
      <p:ext uri="{BB962C8B-B14F-4D97-AF65-F5344CB8AC3E}">
        <p14:creationId xmlns:p14="http://schemas.microsoft.com/office/powerpoint/2010/main" val="63155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rot="16200000">
            <a:off x="5293897" y="-950083"/>
            <a:ext cx="1161637" cy="5535953"/>
          </a:xfrm>
          <a:prstGeom prst="round2SameRect">
            <a:avLst>
              <a:gd name="adj1" fmla="val 23321"/>
              <a:gd name="adj2" fmla="val 0"/>
            </a:avLst>
          </a:prstGeom>
          <a:solidFill>
            <a:srgbClr val="00B05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6"/>
          <p:cNvSpPr/>
          <p:nvPr/>
        </p:nvSpPr>
        <p:spPr>
          <a:xfrm rot="5400000" flipH="1">
            <a:off x="7879489" y="1277894"/>
            <a:ext cx="1161637" cy="1080000"/>
          </a:xfrm>
          <a:prstGeom prst="round2SameRect">
            <a:avLst>
              <a:gd name="adj1" fmla="val 34679"/>
              <a:gd name="adj2" fmla="val 0"/>
            </a:avLst>
          </a:prstGeom>
          <a:solidFill>
            <a:srgbClr val="00B05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 Same Side Corner Rectangle 26"/>
          <p:cNvSpPr/>
          <p:nvPr/>
        </p:nvSpPr>
        <p:spPr>
          <a:xfrm rot="16200000">
            <a:off x="4973522" y="967367"/>
            <a:ext cx="1080000" cy="4813569"/>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 Same Side Corner Rectangle 27"/>
          <p:cNvSpPr/>
          <p:nvPr/>
        </p:nvSpPr>
        <p:spPr>
          <a:xfrm rot="5400000" flipH="1">
            <a:off x="7920306" y="2834150"/>
            <a:ext cx="1094290" cy="1094289"/>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ound Same Side Corner Rectangle 30"/>
          <p:cNvSpPr/>
          <p:nvPr/>
        </p:nvSpPr>
        <p:spPr>
          <a:xfrm rot="16200000">
            <a:off x="4972727" y="2504689"/>
            <a:ext cx="1080000" cy="4815157"/>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ound Same Side Corner Rectangle 31"/>
          <p:cNvSpPr/>
          <p:nvPr/>
        </p:nvSpPr>
        <p:spPr>
          <a:xfrm rot="5400000" flipH="1">
            <a:off x="7920305" y="4372264"/>
            <a:ext cx="1080001" cy="108000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2" name="TextBox 8"/>
          <p:cNvSpPr txBox="1">
            <a:spLocks noChangeArrowheads="1"/>
          </p:cNvSpPr>
          <p:nvPr/>
        </p:nvSpPr>
        <p:spPr bwMode="auto">
          <a:xfrm>
            <a:off x="8026400" y="1487680"/>
            <a:ext cx="583616"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1</a:t>
            </a:r>
          </a:p>
        </p:txBody>
      </p:sp>
      <p:sp>
        <p:nvSpPr>
          <p:cNvPr id="10253" name="TextBox 33"/>
          <p:cNvSpPr txBox="1">
            <a:spLocks noChangeArrowheads="1"/>
          </p:cNvSpPr>
          <p:nvPr/>
        </p:nvSpPr>
        <p:spPr bwMode="auto">
          <a:xfrm>
            <a:off x="8052646" y="3037928"/>
            <a:ext cx="58594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2</a:t>
            </a:r>
          </a:p>
        </p:txBody>
      </p:sp>
      <p:sp>
        <p:nvSpPr>
          <p:cNvPr id="10255" name="TextBox 35"/>
          <p:cNvSpPr txBox="1">
            <a:spLocks noChangeArrowheads="1"/>
          </p:cNvSpPr>
          <p:nvPr/>
        </p:nvSpPr>
        <p:spPr bwMode="auto">
          <a:xfrm>
            <a:off x="8024810" y="4604543"/>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3</a:t>
            </a:r>
          </a:p>
        </p:txBody>
      </p:sp>
      <p:sp>
        <p:nvSpPr>
          <p:cNvPr id="10256" name="Rectangle 32"/>
          <p:cNvSpPr>
            <a:spLocks noChangeArrowheads="1"/>
          </p:cNvSpPr>
          <p:nvPr/>
        </p:nvSpPr>
        <p:spPr bwMode="auto">
          <a:xfrm>
            <a:off x="3131277" y="1279439"/>
            <a:ext cx="4680000" cy="1107996"/>
          </a:xfrm>
          <a:prstGeom prst="rect">
            <a:avLst/>
          </a:prstGeom>
          <a:noFill/>
          <a:ln w="9525">
            <a:noFill/>
            <a:miter lim="800000"/>
            <a:headEnd/>
            <a:tailEnd/>
          </a:ln>
        </p:spPr>
        <p:txBody>
          <a:bodyPr wrap="square">
            <a:spAutoFit/>
          </a:bodyPr>
          <a:lstStyle/>
          <a:p>
            <a:pPr algn="just"/>
            <a:r>
              <a:rPr lang="en-US" sz="2200">
                <a:solidFill>
                  <a:srgbClr val="FFFF00"/>
                </a:solidFill>
                <a:latin typeface="Times New Roman" panose="02020603050405020304" pitchFamily="18" charset="0"/>
                <a:cs typeface="Times New Roman" panose="02020603050405020304" pitchFamily="18" charset="0"/>
              </a:rPr>
              <a:t>Nhiều ứng dụng công nghệ thông tin được xây dựng, triển khai phát huy hiệu quả tích cực</a:t>
            </a:r>
          </a:p>
        </p:txBody>
      </p:sp>
      <p:sp>
        <p:nvSpPr>
          <p:cNvPr id="10257" name="Rectangle 37"/>
          <p:cNvSpPr>
            <a:spLocks noChangeArrowheads="1"/>
          </p:cNvSpPr>
          <p:nvPr/>
        </p:nvSpPr>
        <p:spPr bwMode="auto">
          <a:xfrm>
            <a:off x="3133725" y="2831613"/>
            <a:ext cx="4695878" cy="1107996"/>
          </a:xfrm>
          <a:prstGeom prst="rect">
            <a:avLst/>
          </a:prstGeom>
          <a:noFill/>
          <a:ln w="9525">
            <a:noFill/>
            <a:miter lim="800000"/>
            <a:headEnd/>
            <a:tailEnd/>
          </a:ln>
        </p:spPr>
        <p:txBody>
          <a:bodyPr wrap="square">
            <a:spAutoFit/>
          </a:bodyPr>
          <a:lstStyle/>
          <a:p>
            <a:pPr algn="just"/>
            <a:r>
              <a:rPr lang="vi-VN" sz="2200">
                <a:solidFill>
                  <a:srgbClr val="FFFF00"/>
                </a:solidFill>
                <a:latin typeface="+mj-lt"/>
              </a:rPr>
              <a:t>Mạng lưới bưu chính, viễn thông đã được đầu tư, phát triển rộng khắp đến các khu vực trên địa bàn tỉnh</a:t>
            </a:r>
            <a:endParaRPr lang="en-US" sz="2200">
              <a:solidFill>
                <a:srgbClr val="FFFF00"/>
              </a:solidFill>
              <a:latin typeface="+mj-lt"/>
            </a:endParaRPr>
          </a:p>
        </p:txBody>
      </p:sp>
      <p:sp>
        <p:nvSpPr>
          <p:cNvPr id="10259" name="Rectangle 39"/>
          <p:cNvSpPr>
            <a:spLocks noChangeArrowheads="1"/>
          </p:cNvSpPr>
          <p:nvPr/>
        </p:nvSpPr>
        <p:spPr bwMode="auto">
          <a:xfrm>
            <a:off x="3209133" y="4371770"/>
            <a:ext cx="4713284" cy="1107996"/>
          </a:xfrm>
          <a:prstGeom prst="rect">
            <a:avLst/>
          </a:prstGeom>
          <a:noFill/>
          <a:ln w="9525">
            <a:noFill/>
            <a:miter lim="800000"/>
            <a:headEnd/>
            <a:tailEnd/>
          </a:ln>
        </p:spPr>
        <p:txBody>
          <a:bodyPr wrap="square">
            <a:spAutoFit/>
          </a:bodyPr>
          <a:lstStyle/>
          <a:p>
            <a:pPr algn="just"/>
            <a:r>
              <a:rPr lang="vi-VN" sz="2200">
                <a:solidFill>
                  <a:srgbClr val="FFFF00"/>
                </a:solidFill>
                <a:latin typeface="+mj-lt"/>
              </a:rPr>
              <a:t>Công tác lãnh đạo, chỉ đạo về xây dựng chính quyền điện tử, đô thị thông minh, chuyển đổi số được quan tâm</a:t>
            </a:r>
            <a:endParaRPr lang="en-US" sz="2200">
              <a:solidFill>
                <a:srgbClr val="FFFF00"/>
              </a:solidFill>
              <a:latin typeface="+mj-lt"/>
            </a:endParaRPr>
          </a:p>
        </p:txBody>
      </p:sp>
      <p:sp>
        <p:nvSpPr>
          <p:cNvPr id="20" name="Rectangle 19"/>
          <p:cNvSpPr/>
          <p:nvPr/>
        </p:nvSpPr>
        <p:spPr>
          <a:xfrm>
            <a:off x="0" y="450780"/>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1. Những kết quả đạt được</a:t>
            </a:r>
          </a:p>
        </p:txBody>
      </p:sp>
    </p:spTree>
    <p:extLst>
      <p:ext uri="{BB962C8B-B14F-4D97-AF65-F5344CB8AC3E}">
        <p14:creationId xmlns:p14="http://schemas.microsoft.com/office/powerpoint/2010/main" val="24191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animEffect transition="in" filter="fade">
                                      <p:cBhvr>
                                        <p:cTn id="7" dur="500"/>
                                        <p:tgtEl>
                                          <p:spTgt spid="102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52"/>
                                        </p:tgtEl>
                                        <p:attrNameLst>
                                          <p:attrName>style.visibility</p:attrName>
                                        </p:attrNameLst>
                                      </p:cBhvr>
                                      <p:to>
                                        <p:strVal val="visible"/>
                                      </p:to>
                                    </p:set>
                                    <p:animEffect transition="in" filter="fade">
                                      <p:cBhvr>
                                        <p:cTn id="10" dur="500"/>
                                        <p:tgtEl>
                                          <p:spTgt spid="102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57"/>
                                        </p:tgtEl>
                                        <p:attrNameLst>
                                          <p:attrName>style.visibility</p:attrName>
                                        </p:attrNameLst>
                                      </p:cBhvr>
                                      <p:to>
                                        <p:strVal val="visible"/>
                                      </p:to>
                                    </p:set>
                                    <p:animEffect transition="in" filter="fade">
                                      <p:cBhvr>
                                        <p:cTn id="15" dur="500"/>
                                        <p:tgtEl>
                                          <p:spTgt spid="102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53"/>
                                        </p:tgtEl>
                                        <p:attrNameLst>
                                          <p:attrName>style.visibility</p:attrName>
                                        </p:attrNameLst>
                                      </p:cBhvr>
                                      <p:to>
                                        <p:strVal val="visible"/>
                                      </p:to>
                                    </p:set>
                                    <p:animEffect transition="in" filter="fade">
                                      <p:cBhvr>
                                        <p:cTn id="18" dur="500"/>
                                        <p:tgtEl>
                                          <p:spTgt spid="102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59"/>
                                        </p:tgtEl>
                                        <p:attrNameLst>
                                          <p:attrName>style.visibility</p:attrName>
                                        </p:attrNameLst>
                                      </p:cBhvr>
                                      <p:to>
                                        <p:strVal val="visible"/>
                                      </p:to>
                                    </p:set>
                                    <p:animEffect transition="in" filter="fade">
                                      <p:cBhvr>
                                        <p:cTn id="23" dur="500"/>
                                        <p:tgtEl>
                                          <p:spTgt spid="102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55"/>
                                        </p:tgtEl>
                                        <p:attrNameLst>
                                          <p:attrName>style.visibility</p:attrName>
                                        </p:attrNameLst>
                                      </p:cBhvr>
                                      <p:to>
                                        <p:strVal val="visible"/>
                                      </p:to>
                                    </p:set>
                                    <p:animEffect transition="in" filter="fade">
                                      <p:cBhvr>
                                        <p:cTn id="26"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3" grpId="0"/>
      <p:bldP spid="10255" grpId="0"/>
      <p:bldP spid="10256" grpId="0"/>
      <p:bldP spid="10257" grpId="0"/>
      <p:bldP spid="102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50780"/>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1.1 Nhiều dứng dụng CNTT được xây dựng, triển khai phát huy hiệu quả tích cực</a:t>
            </a:r>
          </a:p>
        </p:txBody>
      </p:sp>
      <p:sp>
        <p:nvSpPr>
          <p:cNvPr id="16" name="Content Placeholder 2"/>
          <p:cNvSpPr>
            <a:spLocks noGrp="1"/>
          </p:cNvSpPr>
          <p:nvPr>
            <p:ph idx="1"/>
          </p:nvPr>
        </p:nvSpPr>
        <p:spPr>
          <a:xfrm>
            <a:off x="195944" y="1053191"/>
            <a:ext cx="6975566" cy="5281170"/>
          </a:xfr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a:noAutofit/>
          </a:bodyPr>
          <a:lstStyle/>
          <a:p>
            <a:pPr algn="just"/>
            <a:r>
              <a:rPr lang="en-US" sz="2400">
                <a:solidFill>
                  <a:srgbClr val="002060"/>
                </a:solidFill>
                <a:latin typeface="Times New Roman" panose="02020603050405020304" pitchFamily="18" charset="0"/>
                <a:cs typeface="Times New Roman" panose="02020603050405020304" pitchFamily="18" charset="0"/>
              </a:rPr>
              <a:t>Hệ thống Quản lý văn bản và điều hành có tích hợp chữ ký số được kết nối liên thông văn bản điện tử 4 cấp.</a:t>
            </a:r>
          </a:p>
          <a:p>
            <a:pPr algn="just"/>
            <a:r>
              <a:rPr lang="en-US" sz="2400">
                <a:solidFill>
                  <a:srgbClr val="002060"/>
                </a:solidFill>
                <a:latin typeface="Times New Roman" panose="02020603050405020304" pitchFamily="18" charset="0"/>
                <a:cs typeface="Times New Roman" panose="02020603050405020304" pitchFamily="18" charset="0"/>
              </a:rPr>
              <a:t>Hệ thống một cửa điện tử triển khai đồng bộ từ cấp tỉnh đến cấp xã.</a:t>
            </a:r>
          </a:p>
          <a:p>
            <a:pPr algn="just"/>
            <a:r>
              <a:rPr lang="en-US" sz="2400">
                <a:solidFill>
                  <a:srgbClr val="002060"/>
                </a:solidFill>
                <a:latin typeface="Times New Roman" panose="02020603050405020304" pitchFamily="18" charset="0"/>
                <a:cs typeface="Times New Roman" panose="02020603050405020304" pitchFamily="18" charset="0"/>
              </a:rPr>
              <a:t>Cổng dịch vụ công của tỉnh tích hợp đầy đủ các dịch vụ công trực tuyến .</a:t>
            </a:r>
          </a:p>
          <a:p>
            <a:pPr algn="just"/>
            <a:r>
              <a:rPr lang="en-US" sz="2400">
                <a:solidFill>
                  <a:srgbClr val="002060"/>
                </a:solidFill>
                <a:latin typeface="Times New Roman" panose="02020603050405020304" pitchFamily="18" charset="0"/>
                <a:cs typeface="Times New Roman" panose="02020603050405020304" pitchFamily="18" charset="0"/>
              </a:rPr>
              <a:t>100% cơ quan hành chính nhà nước cấp tỉnh, cấp huyện xây dựng cổng/trang thông tin điện tử.</a:t>
            </a:r>
          </a:p>
          <a:p>
            <a:pPr algn="just"/>
            <a:r>
              <a:rPr lang="en-US" sz="2400">
                <a:solidFill>
                  <a:srgbClr val="002060"/>
                </a:solidFill>
                <a:latin typeface="Times New Roman" panose="02020603050405020304" pitchFamily="18" charset="0"/>
                <a:cs typeface="Times New Roman" panose="02020603050405020304" pitchFamily="18" charset="0"/>
              </a:rPr>
              <a:t>Trung tâm tích hợp dữ liệu của tỉnh được đầu tư xây dựng đúng chuẩn.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875" y="1053191"/>
            <a:ext cx="4803016" cy="175341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510" y="2947347"/>
            <a:ext cx="4764327" cy="18554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510" y="4943517"/>
            <a:ext cx="4772691" cy="1390844"/>
          </a:xfrm>
          <a:prstGeom prst="rect">
            <a:avLst/>
          </a:prstGeom>
        </p:spPr>
      </p:pic>
    </p:spTree>
    <p:extLst>
      <p:ext uri="{BB962C8B-B14F-4D97-AF65-F5344CB8AC3E}">
        <p14:creationId xmlns:p14="http://schemas.microsoft.com/office/powerpoint/2010/main" val="422262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50780"/>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1.1 Nhiều dứng dụng CNTT được xây dựng, triển khai phát huy hiệu quả tích cực</a:t>
            </a:r>
          </a:p>
        </p:txBody>
      </p:sp>
      <p:sp>
        <p:nvSpPr>
          <p:cNvPr id="16" name="Content Placeholder 2"/>
          <p:cNvSpPr>
            <a:spLocks noGrp="1"/>
          </p:cNvSpPr>
          <p:nvPr>
            <p:ph idx="1"/>
          </p:nvPr>
        </p:nvSpPr>
        <p:spPr>
          <a:xfrm>
            <a:off x="495448" y="1053191"/>
            <a:ext cx="11025991" cy="4190322"/>
          </a:xfr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a:noAutofit/>
          </a:bodyPr>
          <a:lstStyle/>
          <a:p>
            <a:pPr algn="just"/>
            <a:r>
              <a:rPr lang="de-DE" sz="2400">
                <a:solidFill>
                  <a:srgbClr val="002060"/>
                </a:solidFill>
                <a:latin typeface="Times New Roman" panose="02020603050405020304" pitchFamily="18" charset="0"/>
                <a:cs typeface="Times New Roman" panose="02020603050405020304" pitchFamily="18" charset="0"/>
              </a:rPr>
              <a:t>100% các sở, ban, ngành thuộc UBND tỉnh và UBND các huyện, thị xã, thành phố  </a:t>
            </a:r>
            <a:r>
              <a:rPr lang="en-US" sz="2400">
                <a:solidFill>
                  <a:srgbClr val="002060"/>
                </a:solidFill>
                <a:latin typeface="Times New Roman" panose="02020603050405020304" pitchFamily="18" charset="0"/>
                <a:cs typeface="Times New Roman" panose="02020603050405020304" pitchFamily="18" charset="0"/>
              </a:rPr>
              <a:t>bảo đảm an toàn, an ninh thông tin.</a:t>
            </a:r>
          </a:p>
          <a:p>
            <a:pPr algn="just"/>
            <a:r>
              <a:rPr lang="en-US" sz="2400">
                <a:solidFill>
                  <a:srgbClr val="002060"/>
                </a:solidFill>
                <a:latin typeface="Times New Roman" panose="02020603050405020304" pitchFamily="18" charset="0"/>
                <a:cs typeface="Times New Roman" panose="02020603050405020304" pitchFamily="18" charset="0"/>
              </a:rPr>
              <a:t>Hệ thống Hội nghị truyền hình được triển khai từ cấp tỉnh đến cấp xã.</a:t>
            </a:r>
          </a:p>
          <a:p>
            <a:pPr algn="just"/>
            <a:r>
              <a:rPr lang="en-US" sz="2400">
                <a:solidFill>
                  <a:srgbClr val="002060"/>
                </a:solidFill>
                <a:latin typeface="Times New Roman" panose="02020603050405020304" pitchFamily="18" charset="0"/>
                <a:cs typeface="Times New Roman" panose="02020603050405020304" pitchFamily="18" charset="0"/>
              </a:rPr>
              <a:t>T</a:t>
            </a:r>
            <a:r>
              <a:rPr lang="de-DE" sz="2400">
                <a:solidFill>
                  <a:srgbClr val="002060"/>
                </a:solidFill>
                <a:latin typeface="Times New Roman" panose="02020603050405020304" pitchFamily="18" charset="0"/>
                <a:cs typeface="Times New Roman" panose="02020603050405020304" pitchFamily="18" charset="0"/>
              </a:rPr>
              <a:t>ỷ lệ máy tính/cán bộ, công chức, viên chức đạt trên 95%</a:t>
            </a:r>
          </a:p>
          <a:p>
            <a:pPr algn="just"/>
            <a:r>
              <a:rPr lang="de-DE" sz="2400">
                <a:solidFill>
                  <a:srgbClr val="002060"/>
                </a:solidFill>
                <a:latin typeface="Times New Roman" panose="02020603050405020304" pitchFamily="18" charset="0"/>
                <a:cs typeface="Times New Roman" panose="02020603050405020304" pitchFamily="18" charset="0"/>
              </a:rPr>
              <a:t>Hơn 10.000 cán bộ, công chức, viên chức được tạo lập và cấp hộp thư điện tử, cán bộ, công chức thường xuyên sử dụng thư điện tử cho công việc đạt tỷ lệ trên 75%</a:t>
            </a:r>
          </a:p>
          <a:p>
            <a:pPr algn="just"/>
            <a:r>
              <a:rPr lang="en-US" sz="2400">
                <a:solidFill>
                  <a:srgbClr val="002060"/>
                </a:solidFill>
                <a:latin typeface="Times New Roman" panose="02020603050405020304" pitchFamily="18" charset="0"/>
                <a:cs typeface="Times New Roman" panose="02020603050405020304" pitchFamily="18" charset="0"/>
              </a:rPr>
              <a:t>Góp phần quan trọng vào việc cải cách hành chính, nâng cao năng lực cạnh tranh, </a:t>
            </a:r>
            <a:r>
              <a:rPr lang="vi-VN" sz="2400">
                <a:solidFill>
                  <a:srgbClr val="002060"/>
                </a:solidFill>
                <a:latin typeface="Times New Roman" panose="02020603050405020304" pitchFamily="18" charset="0"/>
                <a:cs typeface="Times New Roman" panose="02020603050405020304" pitchFamily="18" charset="0"/>
              </a:rPr>
              <a:t>giúp các cơ quan quản lý nhà nước nâng cao chất lượng phục vụ tổ chức, cá nhân</a:t>
            </a:r>
            <a:endParaRPr lang="en-US" sz="2400">
              <a:solidFill>
                <a:srgbClr val="002060"/>
              </a:solidFill>
              <a:latin typeface="Times New Roman" panose="02020603050405020304" pitchFamily="18" charset="0"/>
              <a:cs typeface="Times New Roman" panose="02020603050405020304" pitchFamily="18" charset="0"/>
            </a:endParaRPr>
          </a:p>
          <a:p>
            <a:pPr algn="just"/>
            <a:r>
              <a:rPr lang="en-US" sz="2400">
                <a:solidFill>
                  <a:srgbClr val="002060"/>
                </a:solidFill>
                <a:latin typeface="Times New Roman" panose="02020603050405020304" pitchFamily="18" charset="0"/>
                <a:cs typeface="Times New Roman" panose="02020603050405020304" pitchFamily="18" charset="0"/>
              </a:rPr>
              <a:t>Cơ sở dữ liệu một số ngành, lĩnh vực được xây dựng, từng bước hình thành các cơ sở dữ liệu dùng chung, cơ sở dữ liệu mở</a:t>
            </a:r>
          </a:p>
        </p:txBody>
      </p:sp>
    </p:spTree>
    <p:extLst>
      <p:ext uri="{BB962C8B-B14F-4D97-AF65-F5344CB8AC3E}">
        <p14:creationId xmlns:p14="http://schemas.microsoft.com/office/powerpoint/2010/main" val="42495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50780"/>
            <a:ext cx="12192000" cy="461665"/>
          </a:xfrm>
          <a:prstGeom prst="rect">
            <a:avLst/>
          </a:prstGeom>
          <a:solidFill>
            <a:srgbClr val="0070C0"/>
          </a:solidFill>
        </p:spPr>
        <p:txBody>
          <a:bodyPr wrap="square" lIns="91440" tIns="45720" rIns="91440" bIns="45720">
            <a:spAutoFit/>
          </a:bodyPr>
          <a:lstStyle/>
          <a:p>
            <a:pPr algn="ctr" eaLnBrk="0" hangingPunct="0"/>
            <a:r>
              <a:rPr lang="en-US"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1.2 Mạng lưới bưu chính, viễn thông được đầu tư, phát triển rộng khắp</a:t>
            </a:r>
          </a:p>
        </p:txBody>
      </p:sp>
      <p:sp>
        <p:nvSpPr>
          <p:cNvPr id="16" name="Content Placeholder 2"/>
          <p:cNvSpPr>
            <a:spLocks noGrp="1"/>
          </p:cNvSpPr>
          <p:nvPr>
            <p:ph idx="1"/>
          </p:nvPr>
        </p:nvSpPr>
        <p:spPr>
          <a:xfrm>
            <a:off x="538313" y="1309547"/>
            <a:ext cx="11300311" cy="762137"/>
          </a:xfrm>
          <a:gradFill>
            <a:gsLst>
              <a:gs pos="22000">
                <a:schemeClr val="bg1">
                  <a:tint val="80000"/>
                  <a:satMod val="300000"/>
                </a:schemeClr>
              </a:gs>
              <a:gs pos="100000">
                <a:schemeClr val="bg1">
                  <a:shade val="30000"/>
                  <a:satMod val="200000"/>
                  <a:lumMod val="60000"/>
                  <a:lumOff val="40000"/>
                </a:schemeClr>
              </a:gs>
            </a:gsLst>
            <a:path path="circle">
              <a:fillToRect l="50000" t="50000" r="50000" b="50000"/>
            </a:path>
          </a:gradFill>
          <a:ln>
            <a:noFill/>
          </a:ln>
        </p:spPr>
        <p:txBody>
          <a:bodyPr>
            <a:noAutofit/>
          </a:bodyPr>
          <a:lstStyle/>
          <a:p>
            <a:pPr marL="0" indent="0" algn="just">
              <a:buNone/>
            </a:pPr>
            <a:r>
              <a:rPr lang="vi-VN" sz="2400">
                <a:solidFill>
                  <a:srgbClr val="002060"/>
                </a:solidFill>
                <a:latin typeface="+mj-lt"/>
              </a:rPr>
              <a:t>Đến nay, 100% xã, phường, thị trấn trong tỉnh được kết nối cáp quang đến trung tâm; phủ sóng điện thoại 2G, 3G, 4G và có điểm phục vụ bưu chính</a:t>
            </a:r>
            <a:endParaRPr lang="en-US" sz="2400">
              <a:solidFill>
                <a:srgbClr val="002060"/>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576" y="2378065"/>
            <a:ext cx="5452233" cy="3590925"/>
          </a:xfrm>
          <a:prstGeom prst="rect">
            <a:avLst/>
          </a:prstGeom>
          <a:ln>
            <a:solidFill>
              <a:schemeClr val="bg2"/>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133" y="2378064"/>
            <a:ext cx="4968714" cy="3590925"/>
          </a:xfrm>
          <a:prstGeom prst="rect">
            <a:avLst/>
          </a:prstGeom>
          <a:ln>
            <a:solidFill>
              <a:schemeClr val="bg2"/>
            </a:solidFill>
          </a:ln>
        </p:spPr>
      </p:pic>
    </p:spTree>
    <p:extLst>
      <p:ext uri="{BB962C8B-B14F-4D97-AF65-F5344CB8AC3E}">
        <p14:creationId xmlns:p14="http://schemas.microsoft.com/office/powerpoint/2010/main" val="169837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3904</TotalTime>
  <Words>2740</Words>
  <Application>Microsoft Office PowerPoint</Application>
  <PresentationFormat>Widescreen</PresentationFormat>
  <Paragraphs>194</Paragraphs>
  <Slides>33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Comic Sans MS</vt:lpstr>
      <vt:lpstr>Times New Roman</vt:lpstr>
      <vt:lpstr>Times New Roman (Headings)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trung le</cp:lastModifiedBy>
  <cp:revision>304</cp:revision>
  <dcterms:created xsi:type="dcterms:W3CDTF">2021-11-24T07:18:28Z</dcterms:created>
  <dcterms:modified xsi:type="dcterms:W3CDTF">2022-11-25T04:47:05Z</dcterms:modified>
</cp:coreProperties>
</file>