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354" r:id="rId3"/>
    <p:sldId id="355" r:id="rId4"/>
    <p:sldId id="356" r:id="rId5"/>
    <p:sldId id="357" r:id="rId6"/>
    <p:sldId id="358" r:id="rId7"/>
    <p:sldId id="359" r:id="rId8"/>
    <p:sldId id="360" r:id="rId9"/>
    <p:sldId id="368" r:id="rId10"/>
    <p:sldId id="370" r:id="rId11"/>
    <p:sldId id="350" r:id="rId12"/>
    <p:sldId id="408" r:id="rId13"/>
    <p:sldId id="409" r:id="rId14"/>
    <p:sldId id="399" r:id="rId15"/>
    <p:sldId id="410" r:id="rId16"/>
    <p:sldId id="400" r:id="rId17"/>
    <p:sldId id="411" r:id="rId18"/>
    <p:sldId id="412" r:id="rId19"/>
    <p:sldId id="401" r:id="rId20"/>
    <p:sldId id="402" r:id="rId21"/>
    <p:sldId id="403" r:id="rId22"/>
    <p:sldId id="413" r:id="rId23"/>
    <p:sldId id="404" r:id="rId24"/>
    <p:sldId id="405" r:id="rId25"/>
    <p:sldId id="406" r:id="rId26"/>
    <p:sldId id="407" r:id="rId27"/>
    <p:sldId id="363" r:id="rId28"/>
    <p:sldId id="373" r:id="rId29"/>
    <p:sldId id="372"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28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123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2" d="100"/>
          <a:sy n="72" d="100"/>
        </p:scale>
        <p:origin x="58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76632-B21A-4F43-8314-6535182C1816}" type="datetimeFigureOut">
              <a:rPr lang="en-US" smtClean="0"/>
              <a:pPr/>
              <a:t>25/11/2022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DE4AF-89C8-46C9-9182-6EDE7F405DC7}" type="slidenum">
              <a:rPr lang="en-US" smtClean="0"/>
              <a:pPr/>
              <a:t>‹#›</a:t>
            </a:fld>
            <a:endParaRPr lang="en-US"/>
          </a:p>
        </p:txBody>
      </p:sp>
    </p:spTree>
    <p:extLst>
      <p:ext uri="{BB962C8B-B14F-4D97-AF65-F5344CB8AC3E}">
        <p14:creationId xmlns:p14="http://schemas.microsoft.com/office/powerpoint/2010/main" val="370333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4131519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1007466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78249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343237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591344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192978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321339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137472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31036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46858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70075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254115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123948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427834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184691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36773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224582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33610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245119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39660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87168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3665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25057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54292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51427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19779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92F0B-0683-42CF-BAE8-76D5997B27D0}" type="datetimeFigureOut">
              <a:rPr lang="en-US" smtClean="0"/>
              <a:pPr/>
              <a:t>25/11/2022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E2A9-A54B-472E-8829-89BACEECCF52}" type="slidenum">
              <a:rPr lang="en-US" smtClean="0"/>
              <a:pPr/>
              <a:t>‹#›</a:t>
            </a:fld>
            <a:endParaRPr lang="en-US"/>
          </a:p>
        </p:txBody>
      </p:sp>
    </p:spTree>
    <p:extLst>
      <p:ext uri="{BB962C8B-B14F-4D97-AF65-F5344CB8AC3E}">
        <p14:creationId xmlns:p14="http://schemas.microsoft.com/office/powerpoint/2010/main" val="313063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Blur/>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92F0B-0683-42CF-BAE8-76D5997B27D0}" type="datetimeFigureOut">
              <a:rPr lang="en-US" smtClean="0"/>
              <a:pPr/>
              <a:t>25/11/2022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0E2A9-A54B-472E-8829-89BACEECCF52}" type="slidenum">
              <a:rPr lang="en-US" smtClean="0"/>
              <a:pPr/>
              <a:t>‹#›</a:t>
            </a:fld>
            <a:endParaRPr lang="en-US"/>
          </a:p>
        </p:txBody>
      </p:sp>
    </p:spTree>
    <p:extLst>
      <p:ext uri="{BB962C8B-B14F-4D97-AF65-F5344CB8AC3E}">
        <p14:creationId xmlns:p14="http://schemas.microsoft.com/office/powerpoint/2010/main" val="42650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6968" y="4123873"/>
            <a:ext cx="2373600" cy="461665"/>
          </a:xfrm>
          <a:prstGeom prst="rect">
            <a:avLst/>
          </a:prstGeom>
          <a:noFill/>
        </p:spPr>
        <p:txBody>
          <a:bodyPr wrap="none" lIns="91440" tIns="45720" rIns="91440" bIns="45720">
            <a:spAutoFit/>
          </a:bodyPr>
          <a:lstStyle/>
          <a:p>
            <a:pPr algn="ct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Người trình bày: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807" y="880303"/>
            <a:ext cx="9286433" cy="4391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BFF43231-7A92-8483-3306-AB06D3B9D33A}"/>
              </a:ext>
            </a:extLst>
          </p:cNvPr>
          <p:cNvSpPr/>
          <p:nvPr/>
        </p:nvSpPr>
        <p:spPr>
          <a:xfrm>
            <a:off x="1396805" y="2215658"/>
            <a:ext cx="9286433" cy="1908215"/>
          </a:xfrm>
          <a:prstGeom prst="rect">
            <a:avLst/>
          </a:prstGeom>
          <a:solidFill>
            <a:schemeClr val="accent1">
              <a:alpha val="54000"/>
            </a:schemeClr>
          </a:solidFill>
        </p:spPr>
        <p:txBody>
          <a:bodyPr wrap="square" lIns="91440" tIns="45720" rIns="91440" bIns="45720">
            <a:spAutoFit/>
          </a:bodyPr>
          <a:lstStyle/>
          <a:p>
            <a:pPr algn="ctr"/>
            <a:r>
              <a:rPr lang="en-US" sz="4000" b="1" cap="none" spc="0">
                <a:ln w="0"/>
                <a:solidFill>
                  <a:srgbClr val="FFFF00"/>
                </a:solidFill>
                <a:effectLst>
                  <a:reflection blurRad="6350" stA="53000" endA="300" endPos="35500" dir="5400000" sy="-90000" algn="bl" rotWithShape="0"/>
                </a:effectLst>
              </a:rPr>
              <a:t>CHƯƠNG TRÌNH HÀNH ĐỘNG</a:t>
            </a:r>
          </a:p>
          <a:p>
            <a:pPr algn="ctr"/>
            <a:r>
              <a:rPr lang="vi-VN"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Triển khai thực hiện Nghị quyết số 04-NQ/TU</a:t>
            </a:r>
            <a:r>
              <a:rPr lang="en-US"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vi-VN"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của Ban Chấp hành Đảng bộ tỉnh Gia Lai (khoá XVI)</a:t>
            </a:r>
            <a:r>
              <a:rPr lang="en-US"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vi-VN"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về chuyển đổi số tỉnh Gia Lai đến năm 2025, định h</a:t>
            </a:r>
            <a:r>
              <a:rPr lang="en-US"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ư</a:t>
            </a:r>
            <a:r>
              <a:rPr lang="vi-VN"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ớng đến năm 2030 </a:t>
            </a:r>
            <a:endParaRPr lang="en-US"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41EB4B51-503E-6652-98DC-69E12ADAA058}"/>
              </a:ext>
            </a:extLst>
          </p:cNvPr>
          <p:cNvSpPr/>
          <p:nvPr/>
        </p:nvSpPr>
        <p:spPr>
          <a:xfrm>
            <a:off x="1396806" y="5331366"/>
            <a:ext cx="9286433" cy="769441"/>
          </a:xfrm>
          <a:prstGeom prst="rect">
            <a:avLst/>
          </a:prstGeom>
          <a:noFill/>
          <a:ln>
            <a:noFill/>
          </a:ln>
        </p:spPr>
        <p:txBody>
          <a:bodyPr wrap="square" lIns="91440" tIns="45720" rIns="91440" bIns="45720">
            <a:spAutoFit/>
          </a:bodyPr>
          <a:lstStyle/>
          <a:p>
            <a:pPr algn="ctr"/>
            <a:r>
              <a:rPr lang="en-US" sz="2200" b="1" cap="none" spc="50">
                <a:ln w="0"/>
                <a:solidFill>
                  <a:schemeClr val="bg1"/>
                </a:solidFill>
                <a:effectLst>
                  <a:innerShdw blurRad="63500" dist="50800" dir="13500000">
                    <a:srgbClr val="000000">
                      <a:alpha val="50000"/>
                    </a:srgbClr>
                  </a:innerShdw>
                </a:effectLst>
              </a:rPr>
              <a:t>Người trình bày: Đồng </a:t>
            </a:r>
            <a:r>
              <a:rPr lang="en-US" sz="2200" b="1" cap="none" spc="50" dirty="0" err="1">
                <a:ln w="0"/>
                <a:solidFill>
                  <a:schemeClr val="bg1"/>
                </a:solidFill>
                <a:effectLst>
                  <a:innerShdw blurRad="63500" dist="50800" dir="13500000">
                    <a:srgbClr val="000000">
                      <a:alpha val="50000"/>
                    </a:srgbClr>
                  </a:innerShdw>
                </a:effectLst>
              </a:rPr>
              <a:t>chí</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Nguyễn</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Ngọc</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Hùng</a:t>
            </a:r>
            <a:r>
              <a:rPr lang="en-US" sz="2200" b="1" cap="none" spc="50" dirty="0">
                <a:ln w="0"/>
                <a:solidFill>
                  <a:schemeClr val="bg1"/>
                </a:solidFill>
                <a:effectLst>
                  <a:innerShdw blurRad="63500" dist="50800" dir="13500000">
                    <a:srgbClr val="000000">
                      <a:alpha val="50000"/>
                    </a:srgbClr>
                  </a:innerShdw>
                </a:effectLst>
              </a:rPr>
              <a:t> </a:t>
            </a:r>
          </a:p>
          <a:p>
            <a:pPr algn="ctr"/>
            <a:r>
              <a:rPr lang="en-US" sz="2200" b="1" cap="none" spc="50" dirty="0" err="1">
                <a:ln w="0"/>
                <a:solidFill>
                  <a:schemeClr val="bg1"/>
                </a:solidFill>
                <a:effectLst>
                  <a:innerShdw blurRad="63500" dist="50800" dir="13500000">
                    <a:srgbClr val="000000">
                      <a:alpha val="50000"/>
                    </a:srgbClr>
                  </a:innerShdw>
                </a:effectLst>
              </a:rPr>
              <a:t>Giám</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đốc</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Sở</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TT&amp;TT</a:t>
            </a:r>
            <a:r>
              <a:rPr lang="en-US" sz="2200" b="1" cap="none" spc="50" dirty="0">
                <a:ln w="0"/>
                <a:solidFill>
                  <a:schemeClr val="bg1"/>
                </a:solidFill>
                <a:effectLst>
                  <a:innerShdw blurRad="63500" dist="50800" dir="13500000">
                    <a:srgbClr val="000000">
                      <a:alpha val="50000"/>
                    </a:srgbClr>
                  </a:innerShdw>
                </a:effectLst>
              </a:rPr>
              <a:t> , </a:t>
            </a:r>
            <a:r>
              <a:rPr lang="en-US" sz="2200" b="1" cap="none" spc="50" dirty="0" err="1">
                <a:ln w="0"/>
                <a:solidFill>
                  <a:schemeClr val="bg1"/>
                </a:solidFill>
                <a:effectLst>
                  <a:innerShdw blurRad="63500" dist="50800" dir="13500000">
                    <a:srgbClr val="000000">
                      <a:alpha val="50000"/>
                    </a:srgbClr>
                  </a:innerShdw>
                </a:effectLst>
              </a:rPr>
              <a:t>Phó</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Trưởng</a:t>
            </a:r>
            <a:r>
              <a:rPr lang="en-US" sz="2200" b="1" cap="none" spc="50" dirty="0">
                <a:ln w="0"/>
                <a:solidFill>
                  <a:schemeClr val="bg1"/>
                </a:solidFill>
                <a:effectLst>
                  <a:innerShdw blurRad="63500" dist="50800" dir="13500000">
                    <a:srgbClr val="000000">
                      <a:alpha val="50000"/>
                    </a:srgbClr>
                  </a:innerShdw>
                </a:effectLst>
              </a:rPr>
              <a:t> Ban </a:t>
            </a:r>
            <a:r>
              <a:rPr lang="en-US" sz="2200" b="1" cap="none" spc="50" dirty="0" err="1">
                <a:ln w="0"/>
                <a:solidFill>
                  <a:schemeClr val="bg1"/>
                </a:solidFill>
                <a:effectLst>
                  <a:innerShdw blurRad="63500" dist="50800" dir="13500000">
                    <a:srgbClr val="000000">
                      <a:alpha val="50000"/>
                    </a:srgbClr>
                  </a:innerShdw>
                </a:effectLst>
              </a:rPr>
              <a:t>chỉ</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đạo</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Chuyển</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đổi</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số</a:t>
            </a:r>
            <a:r>
              <a:rPr lang="en-US" sz="2200" b="1" cap="none" spc="50" dirty="0">
                <a:ln w="0"/>
                <a:solidFill>
                  <a:schemeClr val="bg1"/>
                </a:solidFill>
                <a:effectLst>
                  <a:innerShdw blurRad="63500" dist="50800" dir="13500000">
                    <a:srgbClr val="000000">
                      <a:alpha val="50000"/>
                    </a:srgbClr>
                  </a:innerShdw>
                </a:effectLst>
              </a:rPr>
              <a:t> </a:t>
            </a:r>
            <a:r>
              <a:rPr lang="en-US" sz="2200" b="1" cap="none" spc="50" dirty="0" err="1">
                <a:ln w="0"/>
                <a:solidFill>
                  <a:schemeClr val="bg1"/>
                </a:solidFill>
                <a:effectLst>
                  <a:innerShdw blurRad="63500" dist="50800" dir="13500000">
                    <a:srgbClr val="000000">
                      <a:alpha val="50000"/>
                    </a:srgbClr>
                  </a:innerShdw>
                </a:effectLst>
              </a:rPr>
              <a:t>tỉnh</a:t>
            </a:r>
            <a:r>
              <a:rPr lang="en-US" sz="2200" b="1" cap="none" spc="50" dirty="0">
                <a:ln w="0"/>
                <a:solidFill>
                  <a:schemeClr val="bg1"/>
                </a:solidFill>
                <a:effectLst>
                  <a:innerShdw blurRad="63500" dist="50800" dir="13500000">
                    <a:srgbClr val="000000">
                      <a:alpha val="50000"/>
                    </a:srgbClr>
                  </a:innerShdw>
                </a:effectLst>
              </a:rPr>
              <a:t> </a:t>
            </a:r>
            <a:r>
              <a:rPr lang="en-US" sz="2200" b="1" cap="none" spc="50" err="1">
                <a:ln w="0"/>
                <a:solidFill>
                  <a:schemeClr val="bg1"/>
                </a:solidFill>
                <a:effectLst>
                  <a:innerShdw blurRad="63500" dist="50800" dir="13500000">
                    <a:srgbClr val="000000">
                      <a:alpha val="50000"/>
                    </a:srgbClr>
                  </a:innerShdw>
                </a:effectLst>
              </a:rPr>
              <a:t>Gia</a:t>
            </a:r>
            <a:r>
              <a:rPr lang="en-US" sz="2200" b="1" cap="none" spc="50">
                <a:ln w="0"/>
                <a:solidFill>
                  <a:schemeClr val="bg1"/>
                </a:solidFill>
                <a:effectLst>
                  <a:innerShdw blurRad="63500" dist="50800" dir="13500000">
                    <a:srgbClr val="000000">
                      <a:alpha val="50000"/>
                    </a:srgbClr>
                  </a:innerShdw>
                </a:effectLst>
              </a:rPr>
              <a:t> Lai</a:t>
            </a:r>
            <a:r>
              <a:rPr lang="en-US" sz="2200" b="1" cap="none" spc="50">
                <a:ln w="0"/>
                <a:solidFill>
                  <a:srgbClr val="0070C0"/>
                </a:solidFill>
                <a:effectLst>
                  <a:innerShdw blurRad="63500" dist="50800" dir="13500000">
                    <a:srgbClr val="000000">
                      <a:alpha val="50000"/>
                    </a:srgbClr>
                  </a:innerShdw>
                </a:effectLst>
              </a:rPr>
              <a:t> </a:t>
            </a:r>
          </a:p>
        </p:txBody>
      </p:sp>
      <p:sp>
        <p:nvSpPr>
          <p:cNvPr id="4" name="Rectangle 3">
            <a:extLst>
              <a:ext uri="{FF2B5EF4-FFF2-40B4-BE49-F238E27FC236}">
                <a16:creationId xmlns:a16="http://schemas.microsoft.com/office/drawing/2014/main" id="{3F1B2963-99E1-C8B5-E816-C62FFD4F9F10}"/>
              </a:ext>
            </a:extLst>
          </p:cNvPr>
          <p:cNvSpPr/>
          <p:nvPr/>
        </p:nvSpPr>
        <p:spPr>
          <a:xfrm>
            <a:off x="6310150" y="794288"/>
            <a:ext cx="184731" cy="923330"/>
          </a:xfrm>
          <a:prstGeom prst="rect">
            <a:avLst/>
          </a:prstGeom>
          <a:noFill/>
        </p:spPr>
        <p:txBody>
          <a:bodyPr wrap="none" lIns="91440" tIns="45720" rIns="91440" bIns="45720">
            <a:spAutoFit/>
          </a:bodyPr>
          <a:lstStyle/>
          <a:p>
            <a:pPr algn="ctr"/>
            <a:endParaRPr 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a:extLst>
              <a:ext uri="{FF2B5EF4-FFF2-40B4-BE49-F238E27FC236}">
                <a16:creationId xmlns:a16="http://schemas.microsoft.com/office/drawing/2014/main" id="{171B2CF1-21B7-D085-8C59-8345E26C9DEB}"/>
              </a:ext>
            </a:extLst>
          </p:cNvPr>
          <p:cNvSpPr/>
          <p:nvPr/>
        </p:nvSpPr>
        <p:spPr>
          <a:xfrm>
            <a:off x="1125341" y="4123873"/>
            <a:ext cx="9286433" cy="492443"/>
          </a:xfrm>
          <a:prstGeom prst="rect">
            <a:avLst/>
          </a:prstGeom>
          <a:noFill/>
        </p:spPr>
        <p:txBody>
          <a:bodyPr wrap="square" lIns="91440" tIns="45720" rIns="91440" bIns="45720">
            <a:spAutoFit/>
          </a:bodyPr>
          <a:lstStyle/>
          <a:p>
            <a:pPr algn="ctr"/>
            <a:endParaRPr lang="en-US" sz="26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B5AB3491-956D-6511-C972-2E4F079D7334}"/>
              </a:ext>
            </a:extLst>
          </p:cNvPr>
          <p:cNvSpPr/>
          <p:nvPr/>
        </p:nvSpPr>
        <p:spPr>
          <a:xfrm>
            <a:off x="1396804" y="902010"/>
            <a:ext cx="9286433" cy="523220"/>
          </a:xfrm>
          <a:prstGeom prst="rect">
            <a:avLst/>
          </a:prstGeom>
          <a:solidFill>
            <a:schemeClr val="accent1">
              <a:alpha val="54000"/>
            </a:schemeClr>
          </a:solidFill>
        </p:spPr>
        <p:txBody>
          <a:bodyPr wrap="square" lIns="91440" tIns="45720" rIns="91440" bIns="45720">
            <a:spAutoFit/>
          </a:bodyPr>
          <a:lstStyle/>
          <a:p>
            <a:pPr algn="ctr"/>
            <a:r>
              <a:rPr lang="en-US" sz="2800" b="1" cap="none" spc="0">
                <a:ln w="0"/>
                <a:solidFill>
                  <a:srgbClr val="FFFF00"/>
                </a:solidFill>
                <a:effectLst>
                  <a:reflection blurRad="6350" stA="53000" endA="300" endPos="35500" dir="5400000" sy="-90000" algn="bl" rotWithShape="0"/>
                </a:effectLst>
              </a:rPr>
              <a:t>UBND TỈNH GIA LAI</a:t>
            </a:r>
            <a:endParaRPr lang="en-US" sz="28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958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58"/>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1. Mục tiêu</a:t>
            </a:r>
          </a:p>
        </p:txBody>
      </p:sp>
      <p:sp>
        <p:nvSpPr>
          <p:cNvPr id="56" name="Rectangle 55"/>
          <p:cNvSpPr/>
          <p:nvPr/>
        </p:nvSpPr>
        <p:spPr>
          <a:xfrm>
            <a:off x="131546" y="2945040"/>
            <a:ext cx="6481010" cy="954107"/>
          </a:xfrm>
          <a:prstGeom prst="rect">
            <a:avLst/>
          </a:prstGeom>
        </p:spPr>
        <p:txBody>
          <a:bodyPr wrap="square" anchor="ctr">
            <a:spAutoFit/>
          </a:bodyPr>
          <a:lstStyle/>
          <a:p>
            <a:pPr algn="ctr"/>
            <a:r>
              <a:rPr lang="en-US" sz="2800" b="1">
                <a:solidFill>
                  <a:schemeClr val="bg1"/>
                </a:solidFill>
                <a:latin typeface="Times New Roman" panose="02020603050405020304" pitchFamily="18" charset="0"/>
                <a:cs typeface="Times New Roman" panose="02020603050405020304" pitchFamily="18" charset="0"/>
              </a:rPr>
              <a:t>Đã bám sát vào Nghị quyết chuyển đổi số của Tỉnh ủy</a:t>
            </a:r>
            <a:endParaRPr lang="en-AU" sz="2800" b="1">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556" y="1197369"/>
            <a:ext cx="5320462" cy="4449451"/>
          </a:xfrm>
          <a:prstGeom prst="rect">
            <a:avLst/>
          </a:prstGeom>
        </p:spPr>
      </p:pic>
    </p:spTree>
    <p:extLst>
      <p:ext uri="{BB962C8B-B14F-4D97-AF65-F5344CB8AC3E}">
        <p14:creationId xmlns:p14="http://schemas.microsoft.com/office/powerpoint/2010/main" val="81758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3275128"/>
            <a:ext cx="9753600" cy="553998"/>
          </a:xfrm>
          <a:prstGeom prst="rect">
            <a:avLst/>
          </a:prstGeom>
          <a:noFill/>
        </p:spPr>
        <p:txBody>
          <a:bodyPr wrap="square" lIns="91440" tIns="45720" rIns="91440" bIns="45720">
            <a:spAutoFit/>
          </a:bodyPr>
          <a:lstStyle/>
          <a:p>
            <a:pPr algn="ctr" eaLnBrk="0" hangingPunct="0"/>
            <a:r>
              <a:rPr lang="en-US" altLang="en-US" sz="3000" b="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2. Nhiệm vụ giải pháp</a:t>
            </a:r>
          </a:p>
        </p:txBody>
      </p:sp>
    </p:spTree>
    <p:extLst>
      <p:ext uri="{BB962C8B-B14F-4D97-AF65-F5344CB8AC3E}">
        <p14:creationId xmlns:p14="http://schemas.microsoft.com/office/powerpoint/2010/main" val="15206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2"/>
            <a:ext cx="11028219" cy="3685309"/>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i="1">
                <a:solidFill>
                  <a:srgbClr val="002060"/>
                </a:solidFill>
                <a:latin typeface="Times New Roman" panose="02020603050405020304" pitchFamily="18" charset="0"/>
                <a:cs typeface="Times New Roman" panose="02020603050405020304" pitchFamily="18" charset="0"/>
              </a:rPr>
              <a:t>2.1. Tăng cường sự lãnh đạo của các cấp ủy, nâng cao hiệu lực, hiệu quả quản lý nhà nước, đẩy mạnh công tác tuyên truyền, nâng cao nhận thức về chuyển đổi số.</a:t>
            </a:r>
            <a:endParaRPr lang="en-US" b="1">
              <a:solidFill>
                <a:srgbClr val="00206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a:solidFill>
                  <a:srgbClr val="002060"/>
                </a:solidFill>
                <a:latin typeface="Times New Roman (Headings)"/>
              </a:rPr>
              <a:t>Tăng cường sự lãnh đạo, điều hành của các cấp chính quyền, sự tích cực tham gia của các đoàn thể chính trị xã hội và các tầng lớp Nhân dân trong hoạt động chuyển đổi số</a:t>
            </a:r>
          </a:p>
          <a:p>
            <a:pPr marL="342900" indent="-342900" algn="just">
              <a:buFont typeface="Arial" panose="020B0604020202020204" pitchFamily="34" charset="0"/>
              <a:buChar char="•"/>
            </a:pPr>
            <a:r>
              <a:rPr lang="vi-VN" sz="2200">
                <a:solidFill>
                  <a:srgbClr val="002060"/>
                </a:solidFill>
                <a:latin typeface="Times New Roman (Headings)"/>
              </a:rPr>
              <a:t>Tổ chức quán triệt, </a:t>
            </a:r>
            <a:r>
              <a:rPr lang="en-US" sz="2200">
                <a:solidFill>
                  <a:srgbClr val="002060"/>
                </a:solidFill>
                <a:latin typeface="Times New Roman (Headings)"/>
              </a:rPr>
              <a:t>Nghị quyết số 52-NQ/TW ngày 27 tháng 9 năm 2019 của Bộ Chính trị </a:t>
            </a:r>
          </a:p>
          <a:p>
            <a:pPr marL="342900" indent="-342900" algn="just">
              <a:buFont typeface="Arial" panose="020B0604020202020204" pitchFamily="34" charset="0"/>
              <a:buChar char="•"/>
            </a:pPr>
            <a:r>
              <a:rPr lang="vi-VN" sz="2200">
                <a:solidFill>
                  <a:srgbClr val="002060"/>
                </a:solidFill>
                <a:latin typeface="Times New Roman (Headings)"/>
              </a:rPr>
              <a:t>Người đứng đầu chịu trách nhiệm trực tiếp về chuyển đổi số trong cơ quan, tổ chức, lĩnh vực, địa bàn mình phụ trách</a:t>
            </a:r>
            <a:endParaRPr lang="en-US" sz="2200">
              <a:solidFill>
                <a:srgbClr val="002060"/>
              </a:solidFill>
              <a:latin typeface="Times New Roman (Headings)"/>
            </a:endParaRPr>
          </a:p>
          <a:p>
            <a:pPr marL="342900" indent="-342900" algn="just">
              <a:buFont typeface="Arial" panose="020B0604020202020204" pitchFamily="34" charset="0"/>
              <a:buChar char="•"/>
            </a:pPr>
            <a:r>
              <a:rPr lang="vi-VN" sz="2200">
                <a:solidFill>
                  <a:srgbClr val="002060"/>
                </a:solidFill>
                <a:latin typeface="Times New Roman (Headings)"/>
              </a:rPr>
              <a:t>Chia sẻ, ph</a:t>
            </a:r>
            <a:r>
              <a:rPr lang="en-US" sz="2200">
                <a:solidFill>
                  <a:srgbClr val="002060"/>
                </a:solidFill>
                <a:latin typeface="Times New Roman (Headings)"/>
              </a:rPr>
              <a:t>ổ</a:t>
            </a:r>
            <a:r>
              <a:rPr lang="vi-VN" sz="2200">
                <a:solidFill>
                  <a:srgbClr val="002060"/>
                </a:solidFill>
                <a:latin typeface="Times New Roman (Headings)"/>
              </a:rPr>
              <a:t> bi</a:t>
            </a:r>
            <a:r>
              <a:rPr lang="en-US" sz="2200">
                <a:solidFill>
                  <a:srgbClr val="002060"/>
                </a:solidFill>
                <a:latin typeface="Times New Roman (Headings)"/>
              </a:rPr>
              <a:t>ế</a:t>
            </a:r>
            <a:r>
              <a:rPr lang="vi-VN" sz="2200">
                <a:solidFill>
                  <a:srgbClr val="002060"/>
                </a:solidFill>
                <a:latin typeface="Times New Roman (Headings)"/>
              </a:rPr>
              <a:t>n câu chuyện thành công, tôn vinh gương thành công điển hình về chuyển đổi số </a:t>
            </a:r>
            <a:endParaRPr lang="en-US" sz="2200">
              <a:solidFill>
                <a:srgbClr val="002060"/>
              </a:solidFill>
              <a:latin typeface="Times New Roman (Headings)"/>
            </a:endParaRPr>
          </a:p>
          <a:p>
            <a:pPr marL="342900" indent="-342900" algn="just">
              <a:buFont typeface="Arial" panose="020B0604020202020204" pitchFamily="34" charset="0"/>
              <a:buChar char="•"/>
            </a:pPr>
            <a:endParaRPr lang="en-US" i="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5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7" y="1288474"/>
            <a:ext cx="10861964" cy="2951018"/>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200">
                <a:solidFill>
                  <a:srgbClr val="002060"/>
                </a:solidFill>
                <a:latin typeface="Times New Roman (Headings)"/>
              </a:rPr>
              <a:t>Đẩy mạnh công tác đào tạo, bồi dưỡng về chuyển đổi số cho đội ngũ cán bộ, công chức, viên chức, người lao động</a:t>
            </a:r>
          </a:p>
          <a:p>
            <a:pPr marL="342900" indent="-342900" algn="just">
              <a:buFont typeface="Arial" panose="020B0604020202020204" pitchFamily="34" charset="0"/>
              <a:buChar char="•"/>
            </a:pPr>
            <a:r>
              <a:rPr lang="vi-VN" sz="2200">
                <a:solidFill>
                  <a:srgbClr val="002060"/>
                </a:solidFill>
                <a:latin typeface="Times New Roman (Headings)"/>
              </a:rPr>
              <a:t>M</a:t>
            </a:r>
            <a:r>
              <a:rPr lang="en-US" sz="2200">
                <a:solidFill>
                  <a:srgbClr val="002060"/>
                </a:solidFill>
                <a:latin typeface="Times New Roman (Headings)"/>
              </a:rPr>
              <a:t>ỗ</a:t>
            </a:r>
            <a:r>
              <a:rPr lang="vi-VN" sz="2200">
                <a:solidFill>
                  <a:srgbClr val="002060"/>
                </a:solidFill>
                <a:latin typeface="Times New Roman (Headings)"/>
              </a:rPr>
              <a:t>i huyện, thị xã, thành phố chủ động lựa chọn một đơn vị cấp xã đ</a:t>
            </a:r>
            <a:r>
              <a:rPr lang="en-US" sz="2200">
                <a:solidFill>
                  <a:srgbClr val="002060"/>
                </a:solidFill>
                <a:latin typeface="Times New Roman (Headings)"/>
              </a:rPr>
              <a:t>ể </a:t>
            </a:r>
            <a:r>
              <a:rPr lang="vi-VN" sz="2200">
                <a:solidFill>
                  <a:srgbClr val="002060"/>
                </a:solidFill>
                <a:latin typeface="Times New Roman (Headings)"/>
              </a:rPr>
              <a:t>triển khai thử nghiệm công tác truyền thông, phổ biến các kỹ năng số cơ bản cho người dân</a:t>
            </a:r>
            <a:r>
              <a:rPr lang="en-US" sz="2200">
                <a:solidFill>
                  <a:srgbClr val="002060"/>
                </a:solidFill>
                <a:latin typeface="Times New Roman (Headings)"/>
              </a:rPr>
              <a:t>.</a:t>
            </a:r>
          </a:p>
          <a:p>
            <a:pPr marL="342900" indent="-342900" algn="just">
              <a:buFont typeface="Arial" panose="020B0604020202020204" pitchFamily="34" charset="0"/>
              <a:buChar char="•"/>
            </a:pPr>
            <a:r>
              <a:rPr lang="en-US" sz="2200">
                <a:solidFill>
                  <a:srgbClr val="002060"/>
                </a:solidFill>
                <a:latin typeface="Times New Roman (Headings)"/>
              </a:rPr>
              <a:t>Tích cực phối hợp, phát huy mạnh mẽ vai trò của Mặt trận Tổ quốc và các tổ chức chính trị - xã hội trong công tác tuyên truyền</a:t>
            </a:r>
          </a:p>
          <a:p>
            <a:pPr marL="342900" indent="-342900" algn="just">
              <a:buFont typeface="Arial" panose="020B0604020202020204" pitchFamily="34" charset="0"/>
              <a:buChar char="•"/>
            </a:pPr>
            <a:r>
              <a:rPr lang="vi-VN" sz="2200">
                <a:solidFill>
                  <a:srgbClr val="002060"/>
                </a:solidFill>
                <a:latin typeface="Times New Roman (Headings)"/>
              </a:rPr>
              <a:t>Định kỳ sơ kết, đánh giá kết quả thực hiện Nghị quyết số </a:t>
            </a:r>
            <a:r>
              <a:rPr lang="en-US" sz="2200">
                <a:solidFill>
                  <a:srgbClr val="002060"/>
                </a:solidFill>
                <a:latin typeface="Times New Roman (Headings)"/>
              </a:rPr>
              <a:t>04</a:t>
            </a:r>
            <a:r>
              <a:rPr lang="vi-VN" sz="2200">
                <a:solidFill>
                  <a:srgbClr val="002060"/>
                </a:solidFill>
                <a:latin typeface="Times New Roman (Headings)"/>
              </a:rPr>
              <a:t>-NQ/TU</a:t>
            </a:r>
            <a:endParaRPr lang="en-US" sz="2200">
              <a:solidFill>
                <a:srgbClr val="002060"/>
              </a:solidFill>
              <a:latin typeface="Times New Roman (Headings)"/>
            </a:endParaRPr>
          </a:p>
          <a:p>
            <a:pPr marL="342900" indent="-342900" algn="just">
              <a:buFont typeface="Arial" panose="020B0604020202020204" pitchFamily="34" charset="0"/>
              <a:buChar char="•"/>
            </a:pPr>
            <a:endParaRPr lang="en-US" i="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2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42073" cy="3920836"/>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spcBef>
                <a:spcPts val="0"/>
              </a:spcBef>
              <a:spcAft>
                <a:spcPts val="0"/>
              </a:spcAft>
              <a:defRPr/>
            </a:pPr>
            <a:r>
              <a:rPr lang="en-US" b="1" i="1">
                <a:solidFill>
                  <a:srgbClr val="002060"/>
                </a:solidFill>
                <a:latin typeface="Times New Roman" panose="02020603050405020304" pitchFamily="18" charset="0"/>
                <a:cs typeface="Times New Roman" panose="02020603050405020304" pitchFamily="18" charset="0"/>
              </a:rPr>
              <a:t>2.2. Xây dựng cơ chế, thể chế, chính sách thúc đẩy quá trình chuyển đổi số của tỉnh; phát triển và tận dụng các nguồn lực phục vụ chuyển đổi số</a:t>
            </a:r>
          </a:p>
          <a:p>
            <a:pPr algn="just">
              <a:spcBef>
                <a:spcPts val="1200"/>
              </a:spcBef>
              <a:defRPr/>
            </a:pPr>
            <a:r>
              <a:rPr lang="vi-VN" sz="2200" b="1" i="1">
                <a:solidFill>
                  <a:srgbClr val="002060"/>
                </a:solidFill>
                <a:latin typeface="+mj-lt"/>
              </a:rPr>
              <a:t>Xây dựng, hoàn thiện môi trường pháp lý, </a:t>
            </a:r>
            <a:r>
              <a:rPr lang="en-US" sz="2200" b="1" i="1">
                <a:solidFill>
                  <a:srgbClr val="002060"/>
                </a:solidFill>
                <a:latin typeface="+mj-lt"/>
              </a:rPr>
              <a:t>cơ </a:t>
            </a:r>
            <a:r>
              <a:rPr lang="vi-VN" sz="2200" b="1" i="1">
                <a:solidFill>
                  <a:srgbClr val="002060"/>
                </a:solidFill>
                <a:latin typeface="+mj-lt"/>
              </a:rPr>
              <a:t>chế chính sách</a:t>
            </a:r>
            <a:r>
              <a:rPr lang="en-US" sz="2200" b="1" i="1">
                <a:solidFill>
                  <a:srgbClr val="002060"/>
                </a:solidFill>
                <a:latin typeface="+mj-lt"/>
              </a:rPr>
              <a:t>:</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Áp dụng đúng, đầy đủ, kịp thời các quy định của pháp luật, cơ chế, chính sách phát triển chuyển đổi số của Trung ương</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Xây dựng cơ chế, chính sách về chuyển đổi số </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Cụ thể hóa và triển khai khung pháp lý thử nghiệm có kiểm soát </a:t>
            </a: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Rà soát, đề xuất sửa đổi, bổ sung hệ thống văn bản quy phạm pháp luật</a:t>
            </a:r>
            <a:endParaRPr lang="en-US" sz="2200">
              <a:solidFill>
                <a:srgbClr val="002060"/>
              </a:solidFill>
              <a:latin typeface="Times New Roman (Headings)"/>
            </a:endParaRPr>
          </a:p>
        </p:txBody>
      </p:sp>
    </p:spTree>
    <p:extLst>
      <p:ext uri="{BB962C8B-B14F-4D97-AF65-F5344CB8AC3E}">
        <p14:creationId xmlns:p14="http://schemas.microsoft.com/office/powerpoint/2010/main" val="15956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7" y="1288473"/>
            <a:ext cx="11014364" cy="1870363"/>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Rà soát, đề xuất sửa đổi, bổ sung hệ thống văn bản quy phạm pháp luật</a:t>
            </a:r>
            <a:endParaRPr lang="en-US" sz="2200">
              <a:solidFill>
                <a:srgbClr val="002060"/>
              </a:solidFill>
              <a:latin typeface="Times New Roman (Headings)"/>
            </a:endParaRP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Xây dựng phương án bảo đảm kinh phí </a:t>
            </a:r>
            <a:r>
              <a:rPr lang="en-US" sz="2200">
                <a:solidFill>
                  <a:srgbClr val="002060"/>
                </a:solidFill>
                <a:latin typeface="Times New Roman (Headings)"/>
              </a:rPr>
              <a:t>ngân sách nhà nước </a:t>
            </a:r>
            <a:r>
              <a:rPr lang="vi-VN" sz="2200">
                <a:solidFill>
                  <a:srgbClr val="002060"/>
                </a:solidFill>
                <a:latin typeface="Times New Roman (Headings)"/>
              </a:rPr>
              <a:t>h</a:t>
            </a:r>
            <a:r>
              <a:rPr lang="en-US" sz="2200">
                <a:solidFill>
                  <a:srgbClr val="002060"/>
                </a:solidFill>
                <a:latin typeface="Times New Roman (Headings)"/>
              </a:rPr>
              <a:t>ằ</a:t>
            </a:r>
            <a:r>
              <a:rPr lang="vi-VN" sz="2200">
                <a:solidFill>
                  <a:srgbClr val="002060"/>
                </a:solidFill>
                <a:latin typeface="Times New Roman (Headings)"/>
              </a:rPr>
              <a:t>ng</a:t>
            </a:r>
            <a:r>
              <a:rPr lang="en-US" sz="2200">
                <a:solidFill>
                  <a:srgbClr val="002060"/>
                </a:solidFill>
                <a:latin typeface="Times New Roman (Headings)"/>
              </a:rPr>
              <a:t> năm </a:t>
            </a: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Ưu tiên triển khai các nhiệm vụ theo hình thức thuê dịch vụ công nghệ thông tin</a:t>
            </a:r>
            <a:endParaRPr lang="en-US" sz="2200">
              <a:solidFill>
                <a:srgbClr val="002060"/>
              </a:solidFill>
              <a:latin typeface="Times New Roman (Headings)"/>
            </a:endParaRPr>
          </a:p>
        </p:txBody>
      </p:sp>
    </p:spTree>
    <p:extLst>
      <p:ext uri="{BB962C8B-B14F-4D97-AF65-F5344CB8AC3E}">
        <p14:creationId xmlns:p14="http://schemas.microsoft.com/office/powerpoint/2010/main" val="29736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7" y="1288473"/>
            <a:ext cx="11125200" cy="3810000"/>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600"/>
              </a:spcAft>
            </a:pPr>
            <a:r>
              <a:rPr lang="vi-VN" sz="2200" b="1" i="1">
                <a:solidFill>
                  <a:srgbClr val="002060"/>
                </a:solidFill>
                <a:latin typeface="Times New Roman (Headings)"/>
              </a:rPr>
              <a:t>Đẩy mạnh công tác đào tạo, bồi dưỡng, phát triển nguồn nhân lực</a:t>
            </a:r>
            <a:r>
              <a:rPr lang="en-US" sz="2200" b="1" i="1">
                <a:solidFill>
                  <a:srgbClr val="002060"/>
                </a:solidFill>
                <a:latin typeface="Times New Roman (Headings)"/>
              </a:rPr>
              <a:t>:</a:t>
            </a: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Kiện toàn tổ chức bộ máy, đội ngũ cán bộ, công chức, viên chức </a:t>
            </a:r>
            <a:endParaRPr lang="en-US" sz="2200">
              <a:solidFill>
                <a:srgbClr val="002060"/>
              </a:solidFill>
              <a:latin typeface="Times New Roman (Headings)"/>
            </a:endParaRP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Xây dựng, tổ chức các chương trình đào tạo</a:t>
            </a:r>
            <a:r>
              <a:rPr lang="en-US" sz="2200">
                <a:solidFill>
                  <a:srgbClr val="002060"/>
                </a:solidFill>
                <a:latin typeface="Times New Roman (Headings)"/>
              </a:rPr>
              <a:t>, bồi dưỡng, tập huấn</a:t>
            </a:r>
            <a:r>
              <a:rPr lang="vi-VN" sz="2200">
                <a:solidFill>
                  <a:srgbClr val="002060"/>
                </a:solidFill>
                <a:latin typeface="Times New Roman (Headings)"/>
              </a:rPr>
              <a:t> k</a:t>
            </a:r>
            <a:r>
              <a:rPr lang="en-US" sz="2200">
                <a:solidFill>
                  <a:srgbClr val="002060"/>
                </a:solidFill>
                <a:latin typeface="Times New Roman (Headings)"/>
              </a:rPr>
              <a:t>ỹ </a:t>
            </a:r>
            <a:r>
              <a:rPr lang="vi-VN" sz="2200">
                <a:solidFill>
                  <a:srgbClr val="002060"/>
                </a:solidFill>
                <a:latin typeface="Times New Roman (Headings)"/>
              </a:rPr>
              <a:t>năng về chuyển đổi số, phát triển chính quyền số </a:t>
            </a:r>
            <a:endParaRPr lang="en-US" sz="2200">
              <a:solidFill>
                <a:srgbClr val="002060"/>
              </a:solidFill>
              <a:latin typeface="Times New Roman (Headings)"/>
            </a:endParaRP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Xây dựng, tổ chức các chương trình đào tạo</a:t>
            </a:r>
            <a:r>
              <a:rPr lang="en-US" sz="2200">
                <a:solidFill>
                  <a:srgbClr val="002060"/>
                </a:solidFill>
                <a:latin typeface="Times New Roman (Headings)"/>
              </a:rPr>
              <a:t>, bồi dưỡng, tập huấn</a:t>
            </a:r>
            <a:r>
              <a:rPr lang="vi-VN" sz="2200">
                <a:solidFill>
                  <a:srgbClr val="002060"/>
                </a:solidFill>
                <a:latin typeface="Times New Roman (Headings)"/>
              </a:rPr>
              <a:t> k</a:t>
            </a:r>
            <a:r>
              <a:rPr lang="en-US" sz="2200">
                <a:solidFill>
                  <a:srgbClr val="002060"/>
                </a:solidFill>
                <a:latin typeface="Times New Roman (Headings)"/>
              </a:rPr>
              <a:t>ỹ </a:t>
            </a:r>
            <a:r>
              <a:rPr lang="vi-VN" sz="2200">
                <a:solidFill>
                  <a:srgbClr val="002060"/>
                </a:solidFill>
                <a:latin typeface="Times New Roman (Headings)"/>
              </a:rPr>
              <a:t>năng về chuyển đổi số, phát triển chính quyền số </a:t>
            </a:r>
            <a:endParaRPr lang="en-US" sz="2200">
              <a:solidFill>
                <a:srgbClr val="002060"/>
              </a:solidFill>
              <a:latin typeface="Times New Roman (Headings)"/>
            </a:endParaRP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Tập trung đào tạo, bồi dưỡng, thu hút nguồn nhân lực công nghệ thông tin</a:t>
            </a:r>
            <a:r>
              <a:rPr lang="en-US" sz="2200">
                <a:latin typeface="+mj-lt"/>
              </a:rPr>
              <a:t> </a:t>
            </a:r>
          </a:p>
        </p:txBody>
      </p:sp>
    </p:spTree>
    <p:extLst>
      <p:ext uri="{BB962C8B-B14F-4D97-AF65-F5344CB8AC3E}">
        <p14:creationId xmlns:p14="http://schemas.microsoft.com/office/powerpoint/2010/main" val="280533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7" y="1288474"/>
            <a:ext cx="11069782" cy="3158836"/>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Xây dựng chương trình, kế hoạch nâng cao nhận thức, đào tạo kỹ năng về chuyển đổi số</a:t>
            </a: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Xây dựng kế hoạch đưa </a:t>
            </a:r>
            <a:r>
              <a:rPr lang="en-US" sz="2200">
                <a:solidFill>
                  <a:srgbClr val="002060"/>
                </a:solidFill>
                <a:latin typeface="Times New Roman (Headings)"/>
              </a:rPr>
              <a:t>các nội dung về </a:t>
            </a:r>
            <a:r>
              <a:rPr lang="vi-VN" sz="2200">
                <a:solidFill>
                  <a:srgbClr val="002060"/>
                </a:solidFill>
                <a:latin typeface="Times New Roman (Headings)"/>
              </a:rPr>
              <a:t>chuyển đ</a:t>
            </a:r>
            <a:r>
              <a:rPr lang="en-US" sz="2200">
                <a:solidFill>
                  <a:srgbClr val="002060"/>
                </a:solidFill>
                <a:latin typeface="Times New Roman (Headings)"/>
              </a:rPr>
              <a:t>ổ</a:t>
            </a:r>
            <a:r>
              <a:rPr lang="vi-VN" sz="2200">
                <a:solidFill>
                  <a:srgbClr val="002060"/>
                </a:solidFill>
                <a:latin typeface="Times New Roman (Headings)"/>
              </a:rPr>
              <a:t>i số vào đào tạo về kiến thức, kỹ năng số cho các cấp học</a:t>
            </a:r>
            <a:endParaRPr lang="en-US" sz="2200">
              <a:solidFill>
                <a:srgbClr val="002060"/>
              </a:solidFill>
              <a:latin typeface="Times New Roman (Headings)"/>
            </a:endParaRP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Tổ chức các khóa học, trao đổi, bồi dưỡng về chuyển đổi số cho doanh nghiệp, người dân</a:t>
            </a:r>
            <a:endParaRPr lang="en-US" sz="2200">
              <a:solidFill>
                <a:srgbClr val="002060"/>
              </a:solidFill>
              <a:latin typeface="Times New Roman (Headings)"/>
            </a:endParaRPr>
          </a:p>
          <a:p>
            <a:pPr marL="342900" indent="-342900" algn="just">
              <a:lnSpc>
                <a:spcPct val="115000"/>
              </a:lnSpc>
              <a:spcAft>
                <a:spcPts val="600"/>
              </a:spcAft>
              <a:buFont typeface="Arial" panose="020B0604020202020204" pitchFamily="34" charset="0"/>
              <a:buChar char="•"/>
            </a:pPr>
            <a:r>
              <a:rPr lang="vi-VN" sz="2200">
                <a:solidFill>
                  <a:srgbClr val="002060"/>
                </a:solidFill>
                <a:latin typeface="Times New Roman (Headings)"/>
              </a:rPr>
              <a:t>Tăng cường hợp tác, trao đ</a:t>
            </a:r>
            <a:r>
              <a:rPr lang="en-US" sz="2200">
                <a:solidFill>
                  <a:srgbClr val="002060"/>
                </a:solidFill>
                <a:latin typeface="Times New Roman (Headings)"/>
              </a:rPr>
              <a:t>ổi, học tập</a:t>
            </a:r>
            <a:r>
              <a:rPr lang="vi-VN" sz="2200">
                <a:solidFill>
                  <a:srgbClr val="002060"/>
                </a:solidFill>
                <a:latin typeface="Times New Roman (Headings)"/>
              </a:rPr>
              <a:t> kinh nghiệm</a:t>
            </a:r>
            <a:r>
              <a:rPr lang="en-US" sz="2200">
                <a:solidFill>
                  <a:srgbClr val="002060"/>
                </a:solidFill>
                <a:latin typeface="Times New Roman (Headings)"/>
              </a:rPr>
              <a:t>;</a:t>
            </a:r>
            <a:r>
              <a:rPr lang="vi-VN" sz="2200">
                <a:solidFill>
                  <a:srgbClr val="002060"/>
                </a:solidFill>
                <a:latin typeface="Times New Roman (Headings)"/>
              </a:rPr>
              <a:t> tổ chức các hội thảo, </a:t>
            </a:r>
            <a:r>
              <a:rPr lang="en-US" sz="2200">
                <a:solidFill>
                  <a:srgbClr val="002060"/>
                </a:solidFill>
                <a:latin typeface="Times New Roman (Headings)"/>
              </a:rPr>
              <a:t>hội nghị </a:t>
            </a:r>
            <a:r>
              <a:rPr lang="vi-VN" sz="2200">
                <a:solidFill>
                  <a:srgbClr val="002060"/>
                </a:solidFill>
                <a:latin typeface="Times New Roman (Headings)"/>
              </a:rPr>
              <a:t>về chuyển đổi số</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67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692727" y="1314977"/>
            <a:ext cx="10806545" cy="3186545"/>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l">
              <a:lnSpc>
                <a:spcPct val="115000"/>
              </a:lnSpc>
              <a:spcAft>
                <a:spcPts val="300"/>
              </a:spcAft>
            </a:pPr>
            <a:r>
              <a:rPr lang="en-US" b="1" i="1">
                <a:solidFill>
                  <a:srgbClr val="002060"/>
                </a:solidFill>
                <a:effectLst/>
                <a:latin typeface="Times New Roman (Headings)"/>
                <a:ea typeface="Times New Roman" panose="02020603050405020304" pitchFamily="18" charset="0"/>
                <a:cs typeface="Times New Roman" panose="02020603050405020304" pitchFamily="18" charset="0"/>
              </a:rPr>
              <a:t>2.3. Xây dựng Chính quyền số</a:t>
            </a:r>
            <a:endParaRPr lang="en-US" b="1">
              <a:solidFill>
                <a:srgbClr val="002060"/>
              </a:solidFill>
              <a:latin typeface="Times New Roman (Headings)"/>
              <a:ea typeface="Times New Roman" panose="02020603050405020304" pitchFamily="18" charset="0"/>
              <a:cs typeface="Times New Roman" panose="02020603050405020304" pitchFamily="18" charset="0"/>
            </a:endParaRPr>
          </a:p>
          <a:p>
            <a:pPr marL="457200" algn="just">
              <a:lnSpc>
                <a:spcPct val="115000"/>
              </a:lnSpc>
              <a:spcAft>
                <a:spcPts val="300"/>
              </a:spcAft>
            </a:pPr>
            <a:r>
              <a:rPr lang="en-US" sz="2200" b="1" i="1">
                <a:solidFill>
                  <a:srgbClr val="002060"/>
                </a:solidFill>
                <a:effectLst/>
                <a:latin typeface="Times New Roman (Headings)"/>
                <a:ea typeface="Times New Roman" panose="02020603050405020304" pitchFamily="18" charset="0"/>
                <a:cs typeface="Times New Roman" panose="02020603050405020304" pitchFamily="18" charset="0"/>
              </a:rPr>
              <a:t>Phát triển hạ tầng số:</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Phát triển hạ tầng mạng đáp ứng nhu cầu triển khai Chính quyền số </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Triển khai nâng cấp Trung tâm dữ liệu phục vụ Chính quyền số </a:t>
            </a:r>
            <a:endParaRPr lang="en-US" sz="2200">
              <a:solidFill>
                <a:srgbClr val="002060"/>
              </a:solidFill>
              <a:latin typeface="Times New Roman (Headings)"/>
              <a:ea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Phát triển hạ tầng Internet vạn vật (IoT) phục vụ các ứng dụng nghiệp vụ, chuyên ngành</a:t>
            </a:r>
          </a:p>
        </p:txBody>
      </p:sp>
    </p:spTree>
    <p:extLst>
      <p:ext uri="{BB962C8B-B14F-4D97-AF65-F5344CB8AC3E}">
        <p14:creationId xmlns:p14="http://schemas.microsoft.com/office/powerpoint/2010/main" val="38276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97491" cy="3380509"/>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15000"/>
              </a:lnSpc>
              <a:spcAft>
                <a:spcPts val="600"/>
              </a:spcAft>
            </a:pPr>
            <a:r>
              <a:rPr lang="en-US" sz="2200" b="1" i="1">
                <a:solidFill>
                  <a:srgbClr val="002060"/>
                </a:solidFill>
                <a:effectLst/>
                <a:latin typeface="Times New Roman (Headings)"/>
                <a:ea typeface="Times New Roman" panose="02020603050405020304" pitchFamily="18" charset="0"/>
                <a:cs typeface="Times New Roman" panose="02020603050405020304" pitchFamily="18" charset="0"/>
              </a:rPr>
              <a:t>Phát triển nền tảng, hệ thống:</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Phát triển nền tảng tích hợp, chia sẻ dữ liệu của tỉnh (LGSP) kết nối các hệ thống thông tin, cơ sở dữ liệu trong nội bộ, ngành, địa phương và kết nối với </a:t>
            </a:r>
            <a:r>
              <a:rPr lang="en-US" sz="2200" spc="-20">
                <a:solidFill>
                  <a:srgbClr val="002060"/>
                </a:solidFill>
                <a:effectLst/>
                <a:latin typeface="Times New Roman (Headings)"/>
                <a:ea typeface="Times New Roman" panose="02020603050405020304" pitchFamily="18" charset="0"/>
              </a:rPr>
              <a:t>nền tảng tích hợp, chia sẻ dữ liệu quốc gia (NGSP) và các nền tảng, hệ thống thông tin, cơ sở dữ liệu quốc gia </a:t>
            </a:r>
            <a:endParaRPr lang="en-US" sz="2200" spc="-20">
              <a:solidFill>
                <a:srgbClr val="002060"/>
              </a:solidFill>
              <a:latin typeface="Times New Roman (Headings)"/>
              <a:ea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Phát triển Hệ thống Trung tâm giám sát, điều hành an toàn, an ninh mạng (SOC) </a:t>
            </a:r>
            <a:endParaRPr lang="en-US" sz="2200" spc="-20">
              <a:solidFill>
                <a:srgbClr val="002060"/>
              </a:solidFill>
              <a:effectLst/>
              <a:latin typeface="Times New Roman (Headings)"/>
              <a:ea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Triển khai, phát triển các nền tảng, hệ thống sử dụng trong phạm vi của tỉnh </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0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1.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số</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sp>
        <p:nvSpPr>
          <p:cNvPr id="11" name="Content Placeholder 2"/>
          <p:cNvSpPr>
            <a:spLocks noGrp="1"/>
          </p:cNvSpPr>
          <p:nvPr>
            <p:ph idx="1"/>
          </p:nvPr>
        </p:nvSpPr>
        <p:spPr>
          <a:xfrm>
            <a:off x="166468" y="1713207"/>
            <a:ext cx="5414737" cy="4497812"/>
          </a:xfr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algn="just"/>
            <a:endParaRPr lang="en-US" sz="2400">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Chính phủ có toàn bộ hoạt động an toàn trên môi trường số, có mô hình hoạt động được thiết kế lại và vận hành dựa trên dữ liệu và công nghệ số... Nói một cách khác, đây là quá trình chuyển đổi số của Chính phủ.</a:t>
            </a:r>
          </a:p>
          <a:p>
            <a:pPr algn="just"/>
            <a:r>
              <a:rPr lang="en-US" sz="2400">
                <a:solidFill>
                  <a:srgbClr val="002060"/>
                </a:solidFill>
                <a:latin typeface="Times New Roman" panose="02020603050405020304" pitchFamily="18" charset="0"/>
                <a:cs typeface="Times New Roman" panose="02020603050405020304" pitchFamily="18" charset="0"/>
              </a:rPr>
              <a:t>Chính phủ số là Chính phủ điện tử, thêm “bốn CÓ”: </a:t>
            </a:r>
            <a:r>
              <a:rPr lang="en-US" sz="2400" i="1">
                <a:solidFill>
                  <a:srgbClr val="FF0000"/>
                </a:solidFill>
                <a:latin typeface="Times New Roman" panose="02020603050405020304" pitchFamily="18" charset="0"/>
                <a:cs typeface="Times New Roman" panose="02020603050405020304" pitchFamily="18" charset="0"/>
              </a:rPr>
              <a:t>Hoạt động trên môi trường số - cung cấp dịch vụ - tối ưu nguồn lực – kiến tạo phát triển</a:t>
            </a:r>
          </a:p>
          <a:p>
            <a:pPr algn="just"/>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898" y="1213495"/>
            <a:ext cx="6283634" cy="4351282"/>
          </a:xfrm>
          <a:prstGeom prst="rect">
            <a:avLst/>
          </a:prstGeom>
        </p:spPr>
      </p:pic>
    </p:spTree>
    <p:extLst>
      <p:ext uri="{BB962C8B-B14F-4D97-AF65-F5344CB8AC3E}">
        <p14:creationId xmlns:p14="http://schemas.microsoft.com/office/powerpoint/2010/main" val="250051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42073" cy="2618509"/>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15000"/>
              </a:lnSpc>
              <a:spcAft>
                <a:spcPts val="600"/>
              </a:spcAft>
            </a:pPr>
            <a:r>
              <a:rPr lang="en-US" sz="2200" b="1" i="1">
                <a:solidFill>
                  <a:srgbClr val="002060"/>
                </a:solidFill>
                <a:effectLst/>
                <a:latin typeface="Times New Roman (Headings)"/>
                <a:ea typeface="Times New Roman" panose="02020603050405020304" pitchFamily="18" charset="0"/>
                <a:cs typeface="Times New Roman" panose="02020603050405020304" pitchFamily="18" charset="0"/>
              </a:rPr>
              <a:t>Phát triển dữ liệu:</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Phát triển các cơ sở dữ liệu chuyên ngành phục vụ ứng dụng, dịch vụ Chính quyền số</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Xây dựng, phát triển kho dữ liệu của công dân, tổ chức </a:t>
            </a:r>
            <a:endParaRPr lang="en-US" sz="2200">
              <a:solidFill>
                <a:srgbClr val="002060"/>
              </a:solidFill>
              <a:latin typeface="Times New Roman (Headings)"/>
              <a:ea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Xây dựng, phát triển nền tảng phân tích, xử lý dữ liệu tổng hợp của tỉnh </a:t>
            </a:r>
          </a:p>
          <a:p>
            <a:pPr indent="457200" algn="just">
              <a:lnSpc>
                <a:spcPct val="115000"/>
              </a:lnSpc>
              <a:spcAft>
                <a:spcPts val="600"/>
              </a:spcAft>
            </a:pPr>
            <a:endParaRPr lang="en-US" sz="1800">
              <a:effectLst/>
              <a:latin typeface="Times New Roman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1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7" y="1288473"/>
            <a:ext cx="11125200" cy="3325091"/>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15000"/>
              </a:lnSpc>
              <a:spcAft>
                <a:spcPts val="600"/>
              </a:spcAft>
            </a:pPr>
            <a:r>
              <a:rPr lang="en-US" sz="2200" b="1" i="1">
                <a:solidFill>
                  <a:srgbClr val="002060"/>
                </a:solidFill>
                <a:effectLst/>
                <a:latin typeface="Times New Roman (Headings)"/>
                <a:ea typeface="Times New Roman" panose="02020603050405020304" pitchFamily="18" charset="0"/>
                <a:cs typeface="Times New Roman" panose="02020603050405020304" pitchFamily="18" charset="0"/>
              </a:rPr>
              <a:t>Phát triển ứng dụng, dịch vụ số:</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Tích hợp, hợp nhất Cổng dịch vụ công, Hệ thống thông tin một cửa điện</a:t>
            </a:r>
            <a:r>
              <a:rPr lang="en-US" sz="2200" spc="-20">
                <a:solidFill>
                  <a:srgbClr val="002060"/>
                </a:solidFill>
                <a:effectLst/>
                <a:latin typeface="Times New Roman (Headings)"/>
                <a:ea typeface="Times New Roman" panose="02020603050405020304" pitchFamily="18" charset="0"/>
              </a:rPr>
              <a:t> tử </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Phát triển các dịch vụ công trực tuyến</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Triển khai các kênh tương tác trực tuyến </a:t>
            </a:r>
            <a:endParaRPr lang="en-US" sz="2200">
              <a:solidFill>
                <a:srgbClr val="002060"/>
              </a:solidFill>
              <a:latin typeface="Times New Roman (Headings)"/>
              <a:ea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Tiếp tục sử dụng có hiệu quả Hệ thống thông tin báo cáo của Chính phủ. Phát triển hệ thống thông tin báo cáo theo yêu cầu thực tế của địa phương</a:t>
            </a:r>
          </a:p>
          <a:p>
            <a:pPr indent="457200" algn="just">
              <a:lnSpc>
                <a:spcPct val="115000"/>
              </a:lnSpc>
              <a:spcAft>
                <a:spcPts val="600"/>
              </a:spcAft>
            </a:pPr>
            <a:endParaRPr lang="en-US" sz="1800">
              <a:effectLst/>
              <a:latin typeface="Times New Roman" panose="02020603050405020304" pitchFamily="18" charset="0"/>
              <a:ea typeface="Times New Roman" panose="02020603050405020304" pitchFamily="18" charset="0"/>
            </a:endParaRPr>
          </a:p>
          <a:p>
            <a:pPr indent="457200" algn="just">
              <a:lnSpc>
                <a:spcPct val="115000"/>
              </a:lnSpc>
              <a:spcAft>
                <a:spcPts val="600"/>
              </a:spcAf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3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42073" cy="2673927"/>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15000"/>
              </a:lnSpc>
              <a:spcAft>
                <a:spcPts val="600"/>
              </a:spcAft>
              <a:buFont typeface="Arial" panose="020B0604020202020204" pitchFamily="34" charset="0"/>
              <a:buChar char="•"/>
            </a:pPr>
            <a:r>
              <a:rPr lang="en-US" sz="2200">
                <a:solidFill>
                  <a:srgbClr val="002060"/>
                </a:solidFill>
                <a:effectLst/>
                <a:latin typeface="Times New Roman" panose="02020603050405020304" pitchFamily="18" charset="0"/>
                <a:ea typeface="Times New Roman" panose="02020603050405020304" pitchFamily="18" charset="0"/>
              </a:rPr>
              <a:t>Triển khai các hệ thống làm việc từ xa, ưu tiên theo hướng thuê dịch vụ </a:t>
            </a:r>
            <a:endParaRPr lang="en-US" sz="2200">
              <a:solidFill>
                <a:srgbClr val="002060"/>
              </a:solidFill>
              <a:latin typeface="Times New Roman" panose="02020603050405020304" pitchFamily="18" charset="0"/>
              <a:ea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en-US" sz="2200">
                <a:solidFill>
                  <a:srgbClr val="002060"/>
                </a:solidFill>
                <a:effectLst/>
                <a:latin typeface="Times New Roman" panose="02020603050405020304" pitchFamily="18" charset="0"/>
                <a:ea typeface="Times New Roman" panose="02020603050405020304" pitchFamily="18" charset="0"/>
              </a:rPr>
              <a:t>Phát triển các dịch vụ đô thị thông minh phù hợp điều kiện, đặc thù, nhu cầu thực tế</a:t>
            </a:r>
          </a:p>
          <a:p>
            <a:pPr marL="285750" indent="-285750" algn="just">
              <a:lnSpc>
                <a:spcPct val="115000"/>
              </a:lnSpc>
              <a:spcAft>
                <a:spcPts val="600"/>
              </a:spcAft>
              <a:buFont typeface="Arial" panose="020B0604020202020204" pitchFamily="34" charset="0"/>
              <a:buChar char="•"/>
            </a:pPr>
            <a:r>
              <a:rPr lang="en-US" sz="2200">
                <a:solidFill>
                  <a:srgbClr val="002060"/>
                </a:solidFill>
                <a:effectLst/>
                <a:latin typeface="Times New Roman" panose="02020603050405020304" pitchFamily="18" charset="0"/>
                <a:ea typeface="Times New Roman" panose="02020603050405020304" pitchFamily="18" charset="0"/>
              </a:rPr>
              <a:t>Phát triển các ứng dụng, dịch vụ chuyên ngành phục vụ nội bộ và kết nối, chia sẻ dữ liệu</a:t>
            </a:r>
            <a:endParaRPr lang="en-US" sz="2200">
              <a:solidFill>
                <a:srgbClr val="002060"/>
              </a:solidFill>
              <a:latin typeface="Times New Roman" panose="02020603050405020304" pitchFamily="18" charset="0"/>
              <a:ea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en-US" sz="2200">
                <a:solidFill>
                  <a:srgbClr val="002060"/>
                </a:solidFill>
                <a:effectLst/>
                <a:latin typeface="Times New Roman" panose="02020603050405020304" pitchFamily="18" charset="0"/>
                <a:ea typeface="Times New Roman" panose="02020603050405020304" pitchFamily="18" charset="0"/>
              </a:rPr>
              <a:t>Ứng dụng mạnh mẽ, hiệu quả các công nghệ số mới</a:t>
            </a:r>
          </a:p>
          <a:p>
            <a:pPr indent="457200" algn="just">
              <a:lnSpc>
                <a:spcPct val="115000"/>
              </a:lnSpc>
              <a:spcAft>
                <a:spcPts val="600"/>
              </a:spcAf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00509" cy="4308763"/>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15000"/>
              </a:lnSpc>
              <a:spcAft>
                <a:spcPts val="600"/>
              </a:spcAft>
            </a:pPr>
            <a:r>
              <a:rPr lang="en-US" sz="2200" b="1" i="1">
                <a:solidFill>
                  <a:srgbClr val="002060"/>
                </a:solidFill>
                <a:effectLst/>
                <a:latin typeface="Times New Roman (Headings)"/>
                <a:ea typeface="Times New Roman" panose="02020603050405020304" pitchFamily="18" charset="0"/>
                <a:cs typeface="Times New Roman" panose="02020603050405020304" pitchFamily="18" charset="0"/>
              </a:rPr>
              <a:t>Bảo đảm an toàn, an ninh mạng:</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Các đơn vị, địa phương tăng cường năng lực, hạ tầng kỹ thuật đảm bảo an toàn thông tin</a:t>
            </a:r>
            <a:endParaRPr lang="en-US" sz="2200" spc="-20">
              <a:solidFill>
                <a:srgbClr val="002060"/>
              </a:solidFill>
              <a:effectLst/>
              <a:latin typeface="Times New Roman (Headings)"/>
              <a:ea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Xây dựng, phát triển Trung tâm điều hành, giám sát an toàn thông tin mạng của tỉnh (SOC); </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Duy trì, kiện toàn, nâng cao năng lực Đội ứng cứu sự cố an toàn thông tin mạng của tỉnh</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Tham gia vào các chiến dịch bảo đảm an toàn thông tin mạng do Bộ Thông tin và Truyền thông phát động.</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Tham gia vào mạng lưới ứng cứu sự cố an toàn thông tin mạng quốc gia do Bộ Thông tin và Truyền thông điều phối.</a:t>
            </a:r>
          </a:p>
          <a:p>
            <a:pPr indent="457200" algn="just">
              <a:lnSpc>
                <a:spcPct val="115000"/>
              </a:lnSpc>
              <a:spcAft>
                <a:spcPts val="600"/>
              </a:spcAft>
            </a:pPr>
            <a:endParaRPr lang="en-US" sz="18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4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97491" cy="2493818"/>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15000"/>
              </a:lnSpc>
              <a:spcAft>
                <a:spcPts val="600"/>
              </a:spcAft>
            </a:pPr>
            <a:r>
              <a:rPr lang="en-US" sz="2200" b="1" i="1">
                <a:solidFill>
                  <a:srgbClr val="002060"/>
                </a:solidFill>
                <a:latin typeface="Times New Roman (Headings)"/>
              </a:rPr>
              <a:t>Hợp tác, nghiên cứu, phát triển và đổi mới sáng tạo trong môi trường số:</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Các sở, ban, ngành, UBND các huyện, thị xã, thành phố chủ động hợp tác trong việc tham gia quản lý các tài nguyên chung trong môi trường số và trên không gian mạng. </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Lựa chọn, ưu tiên nghiên cứu một số công nghệ cốt lõi</a:t>
            </a:r>
            <a:endParaRPr lang="en-US" sz="2200">
              <a:solidFill>
                <a:srgbClr val="002060"/>
              </a:solidFill>
              <a:effectLst/>
              <a:latin typeface="Times New Roman (Headings)"/>
              <a:ea typeface="Times New Roman" panose="02020603050405020304" pitchFamily="18" charset="0"/>
            </a:endParaRPr>
          </a:p>
          <a:p>
            <a:pPr indent="457200" algn="just">
              <a:lnSpc>
                <a:spcPct val="115000"/>
              </a:lnSpc>
              <a:spcAft>
                <a:spcPts val="600"/>
              </a:spcAf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9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42073" cy="3810000"/>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just">
              <a:lnSpc>
                <a:spcPct val="115000"/>
              </a:lnSpc>
              <a:spcAft>
                <a:spcPts val="300"/>
              </a:spcAft>
            </a:pPr>
            <a:r>
              <a:rPr lang="en-US" sz="2200" b="1" i="1">
                <a:solidFill>
                  <a:srgbClr val="002060"/>
                </a:solidFill>
                <a:effectLst/>
                <a:latin typeface="Times New Roman (Headings)"/>
                <a:ea typeface="Times New Roman" panose="02020603050405020304" pitchFamily="18" charset="0"/>
                <a:cs typeface="Times New Roman" panose="02020603050405020304" pitchFamily="18" charset="0"/>
              </a:rPr>
              <a:t>2.4. </a:t>
            </a:r>
            <a:r>
              <a:rPr lang="en-US" sz="2200" b="1" i="1">
                <a:solidFill>
                  <a:srgbClr val="002060"/>
                </a:solidFill>
                <a:effectLst/>
                <a:latin typeface="Times New Roman (Headings)"/>
                <a:ea typeface="Times New Roman" panose="02020603050405020304" pitchFamily="18" charset="0"/>
              </a:rPr>
              <a:t>Phát triển Kinh tế số</a:t>
            </a:r>
          </a:p>
          <a:p>
            <a:pPr marL="457200" algn="l">
              <a:lnSpc>
                <a:spcPct val="115000"/>
              </a:lnSpc>
              <a:spcAft>
                <a:spcPts val="300"/>
              </a:spcAft>
            </a:pPr>
            <a:r>
              <a:rPr lang="en-US" sz="2200" b="1" i="1">
                <a:solidFill>
                  <a:srgbClr val="002060"/>
                </a:solidFill>
                <a:latin typeface="Times New Roman (Headings)"/>
              </a:rPr>
              <a:t>Hợp tác, nghiên cứu, phát triển và đổi mới sáng tạo trong môi trường số:</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Thúc đẩy phát triển kinh tế số với trọng tâm là phát triển doanh nghiệp ứng dụng công nghệ số</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Xây dựng và phát triển thị trường thương mại điện tử lành mạnh có tính cạnh tranh và phát triển bền vững</a:t>
            </a:r>
          </a:p>
          <a:p>
            <a:pPr marL="342900" indent="-342900" algn="just">
              <a:lnSpc>
                <a:spcPct val="115000"/>
              </a:lnSpc>
              <a:spcAft>
                <a:spcPts val="600"/>
              </a:spcAft>
              <a:buFont typeface="Arial" panose="020B0604020202020204" pitchFamily="34" charset="0"/>
              <a:buChar char="•"/>
            </a:pPr>
            <a:r>
              <a:rPr lang="en-US" sz="2200">
                <a:solidFill>
                  <a:srgbClr val="002060"/>
                </a:solidFill>
                <a:effectLst/>
                <a:latin typeface="Times New Roman (Headings)"/>
                <a:ea typeface="Times New Roman" panose="02020603050405020304" pitchFamily="18" charset="0"/>
              </a:rPr>
              <a:t>Hình thành, phát triển các chuỗi giá trị nông sản, du lịch, tiểu thủ công nghiệp trực tuyến</a:t>
            </a:r>
            <a:endParaRPr lang="en-US" sz="2200">
              <a:solidFill>
                <a:srgbClr val="002060"/>
              </a:solidFill>
              <a:effectLst/>
              <a:latin typeface="Times New Roman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5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0369"/>
            <a:ext cx="12191999" cy="492443"/>
          </a:xfrm>
          <a:prstGeom prst="rect">
            <a:avLst/>
          </a:prstGeom>
          <a:solidFill>
            <a:schemeClr val="accent5">
              <a:lumMod val="75000"/>
            </a:schemeClr>
          </a:solidFill>
        </p:spPr>
        <p:txBody>
          <a:bodyPr wrap="square">
            <a:spAutoFit/>
          </a:bodyPr>
          <a:lstStyle/>
          <a:p>
            <a:pPr algn="ctr" eaLnBrk="0" hangingPunct="0"/>
            <a:r>
              <a:rPr lang="en-US" altLang="en-US" sz="26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Nhiệm vụ giải pháp</a:t>
            </a:r>
          </a:p>
        </p:txBody>
      </p:sp>
      <p:sp>
        <p:nvSpPr>
          <p:cNvPr id="2" name="Content Placeholder 2">
            <a:extLst>
              <a:ext uri="{FF2B5EF4-FFF2-40B4-BE49-F238E27FC236}">
                <a16:creationId xmlns:a16="http://schemas.microsoft.com/office/drawing/2014/main" id="{B6ABAE72-8124-7139-C4B2-4FE544589477}"/>
              </a:ext>
            </a:extLst>
          </p:cNvPr>
          <p:cNvSpPr txBox="1">
            <a:spLocks/>
          </p:cNvSpPr>
          <p:nvPr/>
        </p:nvSpPr>
        <p:spPr>
          <a:xfrm>
            <a:off x="568036" y="1288473"/>
            <a:ext cx="11042073" cy="4142509"/>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just">
              <a:lnSpc>
                <a:spcPct val="115000"/>
              </a:lnSpc>
              <a:spcAft>
                <a:spcPts val="300"/>
              </a:spcAft>
            </a:pPr>
            <a:r>
              <a:rPr lang="en-US" b="1" i="1">
                <a:solidFill>
                  <a:srgbClr val="002060"/>
                </a:solidFill>
                <a:latin typeface="Times New Roman (Headings)"/>
              </a:rPr>
              <a:t>2.5. Phát triển xã hội số</a:t>
            </a:r>
          </a:p>
          <a:p>
            <a:pPr marL="457200" algn="just">
              <a:lnSpc>
                <a:spcPct val="115000"/>
              </a:lnSpc>
              <a:spcAft>
                <a:spcPts val="300"/>
              </a:spcAft>
            </a:pPr>
            <a:r>
              <a:rPr lang="en-US" sz="2200" b="1" i="1">
                <a:solidFill>
                  <a:srgbClr val="002060"/>
                </a:solidFill>
                <a:latin typeface="Times New Roman (Headings)"/>
              </a:rPr>
              <a:t>Hợp tác, nghiên cứu, phát triển và đổi mới sáng tạo trong môi trường số:</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Thúc đẩy chuyển đổi số xã hội, tập trung vào chuyển đổi kỹ năng</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Triển khai áp dụng mô hình giáo dục tích hợp, nâng cao kỹ năng sử dụng công nghệ thông tin</a:t>
            </a:r>
          </a:p>
          <a:p>
            <a:pPr marL="342900" indent="-342900" algn="just">
              <a:lnSpc>
                <a:spcPct val="115000"/>
              </a:lnSpc>
              <a:spcAft>
                <a:spcPts val="600"/>
              </a:spcAft>
              <a:buFont typeface="Arial" panose="020B0604020202020204" pitchFamily="34" charset="0"/>
              <a:buChar char="•"/>
            </a:pPr>
            <a:r>
              <a:rPr lang="en-US" sz="2200">
                <a:solidFill>
                  <a:srgbClr val="002060"/>
                </a:solidFill>
                <a:latin typeface="Times New Roman (Headings)"/>
              </a:rPr>
              <a:t>Thường xuyên tổ chức đánh giá các tác động của công nghệ số đến xã hội</a:t>
            </a:r>
          </a:p>
          <a:p>
            <a:pPr indent="457200" algn="just">
              <a:lnSpc>
                <a:spcPct val="115000"/>
              </a:lnSpc>
              <a:spcAft>
                <a:spcPts val="600"/>
              </a:spcAft>
            </a:pPr>
            <a:r>
              <a:rPr lang="en-US" b="1">
                <a:solidFill>
                  <a:srgbClr val="002060"/>
                </a:solidFill>
                <a:latin typeface="Times New Roman (Headings)"/>
              </a:rPr>
              <a:t>2.6. Một số lĩnh vực cần ưu tiên chuyển đổi số: </a:t>
            </a:r>
            <a:r>
              <a:rPr lang="en-US">
                <a:solidFill>
                  <a:srgbClr val="002060"/>
                </a:solidFill>
                <a:latin typeface="Times New Roman (Headings)"/>
              </a:rPr>
              <a:t>Nội dung này tương tự Nghị quyết của Tỉnh ủy.</a:t>
            </a:r>
          </a:p>
          <a:p>
            <a:pPr indent="457200" algn="just">
              <a:lnSpc>
                <a:spcPct val="115000"/>
              </a:lnSpc>
              <a:spcAft>
                <a:spcPts val="600"/>
              </a:spcAft>
            </a:pPr>
            <a:endParaRPr lang="en-US">
              <a:solidFill>
                <a:srgbClr val="002060"/>
              </a:solidFill>
              <a:effectLst/>
              <a:latin typeface="Times New Roman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9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3.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Tổ</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chức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thực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hiện</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a:xfrm>
            <a:off x="630117" y="1177861"/>
            <a:ext cx="11032000" cy="5222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3" name="Content Placeholder 2"/>
          <p:cNvSpPr>
            <a:spLocks noGrp="1"/>
          </p:cNvSpPr>
          <p:nvPr>
            <p:ph idx="1"/>
          </p:nvPr>
        </p:nvSpPr>
        <p:spPr>
          <a:xfrm>
            <a:off x="207930" y="2366710"/>
            <a:ext cx="6724918" cy="3857778"/>
          </a:xfr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1. </a:t>
            </a:r>
            <a:r>
              <a:rPr lang="en-US" sz="2200" i="1" dirty="0">
                <a:solidFill>
                  <a:srgbClr val="002060"/>
                </a:solidFill>
                <a:latin typeface="Times New Roman" panose="02020603050405020304" pitchFamily="18" charset="0"/>
                <a:cs typeface="Times New Roman" panose="02020603050405020304" pitchFamily="18" charset="0"/>
              </a:rPr>
              <a:t>Ban </a:t>
            </a:r>
            <a:r>
              <a:rPr lang="en-US" sz="2200" i="1" dirty="0" err="1">
                <a:solidFill>
                  <a:srgbClr val="002060"/>
                </a:solidFill>
                <a:latin typeface="Times New Roman" panose="02020603050405020304" pitchFamily="18" charset="0"/>
                <a:cs typeface="Times New Roman" panose="02020603050405020304" pitchFamily="18" charset="0"/>
              </a:rPr>
              <a:t>Chỉ</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đạo</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chuyển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đổi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số</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tỉnh</a:t>
            </a:r>
            <a:r>
              <a:rPr lang="en-US" sz="2200" i="1" dirty="0">
                <a:solidFill>
                  <a:srgbClr val="002060"/>
                </a:solidFill>
                <a:latin typeface="Times New Roman" panose="02020603050405020304" pitchFamily="18" charset="0"/>
                <a:cs typeface="Times New Roman" panose="02020603050405020304" pitchFamily="18" charset="0"/>
              </a:rPr>
              <a:t> Gia Lai</a:t>
            </a:r>
            <a:endParaRPr lang="en-US" sz="22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200" i="1" dirty="0">
                <a:solidFill>
                  <a:srgbClr val="002060"/>
                </a:solidFill>
                <a:latin typeface="Times New Roman" panose="02020603050405020304" pitchFamily="18" charset="0"/>
                <a:cs typeface="Times New Roman" panose="02020603050405020304" pitchFamily="18" charset="0"/>
              </a:rPr>
              <a:t>2. </a:t>
            </a:r>
            <a:r>
              <a:rPr lang="en-US" sz="2200" i="1" dirty="0" err="1">
                <a:solidFill>
                  <a:srgbClr val="002060"/>
                </a:solidFill>
                <a:latin typeface="Times New Roman" panose="02020603050405020304" pitchFamily="18" charset="0"/>
                <a:cs typeface="Times New Roman" panose="02020603050405020304" pitchFamily="18" charset="0"/>
              </a:rPr>
              <a:t>Các</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sở</a:t>
            </a:r>
            <a:r>
              <a:rPr lang="en-US" sz="2200" i="1" dirty="0">
                <a:solidFill>
                  <a:srgbClr val="002060"/>
                </a:solidFill>
                <a:latin typeface="Times New Roman" panose="02020603050405020304" pitchFamily="18" charset="0"/>
                <a:cs typeface="Times New Roman" panose="02020603050405020304" pitchFamily="18" charset="0"/>
              </a:rPr>
              <a:t>, ban, </a:t>
            </a:r>
            <a:r>
              <a:rPr lang="en-US" sz="2200" i="1" dirty="0" err="1">
                <a:solidFill>
                  <a:srgbClr val="002060"/>
                </a:solidFill>
                <a:latin typeface="Times New Roman" panose="02020603050405020304" pitchFamily="18" charset="0"/>
                <a:cs typeface="Times New Roman" panose="02020603050405020304" pitchFamily="18" charset="0"/>
              </a:rPr>
              <a:t>ngành</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và</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Ủy</a:t>
            </a:r>
            <a:r>
              <a:rPr lang="en-US" sz="2200" i="1" dirty="0">
                <a:solidFill>
                  <a:srgbClr val="002060"/>
                </a:solidFill>
                <a:latin typeface="Times New Roman" panose="02020603050405020304" pitchFamily="18" charset="0"/>
                <a:cs typeface="Times New Roman" panose="02020603050405020304" pitchFamily="18" charset="0"/>
              </a:rPr>
              <a:t> ban </a:t>
            </a:r>
            <a:r>
              <a:rPr lang="en-US" sz="2200" i="1" dirty="0" err="1">
                <a:solidFill>
                  <a:srgbClr val="002060"/>
                </a:solidFill>
                <a:latin typeface="Times New Roman" panose="02020603050405020304" pitchFamily="18" charset="0"/>
                <a:cs typeface="Times New Roman" panose="02020603050405020304" pitchFamily="18" charset="0"/>
              </a:rPr>
              <a:t>nhân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dân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các</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huyện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thị</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xã</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thành</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phố</a:t>
            </a:r>
            <a:endParaRPr lang="en-US" sz="2200" i="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200" i="1" dirty="0">
                <a:solidFill>
                  <a:srgbClr val="002060"/>
                </a:solidFill>
                <a:latin typeface="Times New Roman" panose="02020603050405020304" pitchFamily="18" charset="0"/>
                <a:cs typeface="Times New Roman" panose="02020603050405020304" pitchFamily="18" charset="0"/>
              </a:rPr>
              <a:t>3. </a:t>
            </a:r>
            <a:r>
              <a:rPr lang="vi-VN" sz="2200" i="1" dirty="0">
                <a:solidFill>
                  <a:srgbClr val="002060"/>
                </a:solidFill>
                <a:latin typeface="Times New Roman" panose="02020603050405020304" pitchFamily="18" charset="0"/>
                <a:cs typeface="Times New Roman" panose="02020603050405020304" pitchFamily="18" charset="0"/>
              </a:rPr>
              <a:t>Sở Thông tin và Truyền thông</a:t>
            </a:r>
            <a:endParaRPr lang="en-US" sz="2200" i="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200" i="1" dirty="0">
                <a:solidFill>
                  <a:srgbClr val="002060"/>
                </a:solidFill>
                <a:latin typeface="Times New Roman" panose="02020603050405020304" pitchFamily="18" charset="0"/>
                <a:cs typeface="Times New Roman" panose="02020603050405020304" pitchFamily="18" charset="0"/>
              </a:rPr>
              <a:t>4. </a:t>
            </a:r>
            <a:r>
              <a:rPr lang="vi-VN" sz="2200" i="1" dirty="0">
                <a:solidFill>
                  <a:srgbClr val="002060"/>
                </a:solidFill>
                <a:latin typeface="Times New Roman" panose="02020603050405020304" pitchFamily="18" charset="0"/>
                <a:cs typeface="Times New Roman" panose="02020603050405020304" pitchFamily="18" charset="0"/>
              </a:rPr>
              <a:t>Sở Tài chính, Sở Kế hoạch và Đầu tư</a:t>
            </a:r>
            <a:endParaRPr lang="en-US" sz="2200" i="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200" i="1" dirty="0">
                <a:solidFill>
                  <a:srgbClr val="002060"/>
                </a:solidFill>
                <a:latin typeface="Times New Roman" panose="02020603050405020304" pitchFamily="18" charset="0"/>
                <a:cs typeface="Times New Roman" panose="02020603050405020304" pitchFamily="18" charset="0"/>
              </a:rPr>
              <a:t>5. </a:t>
            </a:r>
            <a:r>
              <a:rPr lang="vi-VN" sz="2200" i="1" dirty="0">
                <a:solidFill>
                  <a:srgbClr val="002060"/>
                </a:solidFill>
                <a:latin typeface="Times New Roman" panose="02020603050405020304" pitchFamily="18" charset="0"/>
                <a:cs typeface="Times New Roman" panose="02020603050405020304" pitchFamily="18" charset="0"/>
              </a:rPr>
              <a:t>Các doanh nghiệp Bưu chính</a:t>
            </a:r>
            <a:r>
              <a:rPr lang="en-US" sz="2200" i="1" dirty="0">
                <a:solidFill>
                  <a:srgbClr val="002060"/>
                </a:solidFill>
                <a:latin typeface="Times New Roman" panose="02020603050405020304" pitchFamily="18" charset="0"/>
                <a:cs typeface="Times New Roman" panose="02020603050405020304" pitchFamily="18" charset="0"/>
              </a:rPr>
              <a:t>,</a:t>
            </a:r>
            <a:r>
              <a:rPr lang="vi-VN" sz="2200" i="1" dirty="0">
                <a:solidFill>
                  <a:srgbClr val="002060"/>
                </a:solidFill>
                <a:latin typeface="Times New Roman" panose="02020603050405020304" pitchFamily="18" charset="0"/>
                <a:cs typeface="Times New Roman" panose="02020603050405020304" pitchFamily="18" charset="0"/>
              </a:rPr>
              <a:t> Viễn thông</a:t>
            </a:r>
            <a:r>
              <a:rPr lang="en-US" sz="2200" i="1" dirty="0">
                <a:solidFill>
                  <a:srgbClr val="002060"/>
                </a:solidFill>
                <a:latin typeface="Times New Roman" panose="02020603050405020304" pitchFamily="18" charset="0"/>
                <a:cs typeface="Times New Roman" panose="02020603050405020304" pitchFamily="18" charset="0"/>
              </a:rPr>
              <a:t>,</a:t>
            </a:r>
            <a:r>
              <a:rPr lang="vi-VN" sz="2200" i="1" dirty="0">
                <a:solidFill>
                  <a:srgbClr val="002060"/>
                </a:solidFill>
                <a:latin typeface="Times New Roman" panose="02020603050405020304" pitchFamily="18" charset="0"/>
                <a:cs typeface="Times New Roman" panose="02020603050405020304" pitchFamily="18" charset="0"/>
              </a:rPr>
              <a:t> Công ngh</a:t>
            </a:r>
            <a:r>
              <a:rPr lang="en-US" sz="2200" i="1" dirty="0">
                <a:solidFill>
                  <a:srgbClr val="002060"/>
                </a:solidFill>
                <a:latin typeface="Times New Roman" panose="02020603050405020304" pitchFamily="18" charset="0"/>
                <a:cs typeface="Times New Roman" panose="02020603050405020304" pitchFamily="18" charset="0"/>
              </a:rPr>
              <a:t>ệ</a:t>
            </a:r>
            <a:r>
              <a:rPr lang="vi-VN" sz="2200" i="1" dirty="0">
                <a:solidFill>
                  <a:srgbClr val="002060"/>
                </a:solidFill>
                <a:latin typeface="Times New Roman" panose="02020603050405020304" pitchFamily="18" charset="0"/>
                <a:cs typeface="Times New Roman" panose="02020603050405020304" pitchFamily="18" charset="0"/>
              </a:rPr>
              <a:t> thông tin trên địa bàn tỉnh</a:t>
            </a:r>
            <a:endParaRPr lang="en-US" sz="2200" i="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200" i="1" dirty="0">
                <a:solidFill>
                  <a:srgbClr val="002060"/>
                </a:solidFill>
                <a:latin typeface="Times New Roman" panose="02020603050405020304" pitchFamily="18" charset="0"/>
                <a:cs typeface="Times New Roman" panose="02020603050405020304" pitchFamily="18" charset="0"/>
              </a:rPr>
              <a:t>6. </a:t>
            </a:r>
            <a:r>
              <a:rPr lang="vi-VN" sz="2200" i="1" dirty="0">
                <a:solidFill>
                  <a:srgbClr val="002060"/>
                </a:solidFill>
                <a:latin typeface="Times New Roman" panose="02020603050405020304" pitchFamily="18" charset="0"/>
                <a:cs typeface="Times New Roman" panose="02020603050405020304" pitchFamily="18" charset="0"/>
              </a:rPr>
              <a:t>Hội Nông dân tỉnh, Liên minh Hợp </a:t>
            </a:r>
            <a:r>
              <a:rPr lang="en-US" sz="2200" i="1" dirty="0">
                <a:solidFill>
                  <a:srgbClr val="002060"/>
                </a:solidFill>
                <a:latin typeface="Times New Roman" panose="02020603050405020304" pitchFamily="18" charset="0"/>
                <a:cs typeface="Times New Roman" panose="02020603050405020304" pitchFamily="18" charset="0"/>
              </a:rPr>
              <a:t>t</a:t>
            </a:r>
            <a:r>
              <a:rPr lang="vi-VN" sz="2200" i="1" dirty="0">
                <a:solidFill>
                  <a:srgbClr val="002060"/>
                </a:solidFill>
                <a:latin typeface="Times New Roman" panose="02020603050405020304" pitchFamily="18" charset="0"/>
                <a:cs typeface="Times New Roman" panose="02020603050405020304" pitchFamily="18" charset="0"/>
              </a:rPr>
              <a:t>ác xã</a:t>
            </a:r>
            <a:r>
              <a:rPr lang="en-GB" sz="2200" i="1" dirty="0">
                <a:solidFill>
                  <a:srgbClr val="002060"/>
                </a:solidFill>
                <a:latin typeface="Times New Roman" panose="02020603050405020304" pitchFamily="18" charset="0"/>
                <a:cs typeface="Times New Roman" panose="02020603050405020304" pitchFamily="18" charset="0"/>
              </a:rPr>
              <a:t> </a:t>
            </a:r>
            <a:r>
              <a:rPr lang="en-GB" sz="2200" i="1" dirty="0" err="1">
                <a:solidFill>
                  <a:srgbClr val="002060"/>
                </a:solidFill>
                <a:latin typeface="Times New Roman" panose="02020603050405020304" pitchFamily="18" charset="0"/>
                <a:cs typeface="Times New Roman" panose="02020603050405020304" pitchFamily="18" charset="0"/>
              </a:rPr>
              <a:t>tỉnh</a:t>
            </a:r>
            <a:r>
              <a:rPr lang="vi-VN" sz="2200" i="1" dirty="0">
                <a:solidFill>
                  <a:srgbClr val="002060"/>
                </a:solidFill>
                <a:latin typeface="Times New Roman" panose="02020603050405020304" pitchFamily="18" charset="0"/>
                <a:cs typeface="Times New Roman" panose="02020603050405020304" pitchFamily="18" charset="0"/>
              </a:rPr>
              <a:t>, Liên hiệp các Hội Khoa học Kỹ thuật tỉnh</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Hiệp</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hội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doanh</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nghiệp</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tỉnh</a:t>
            </a:r>
            <a:endParaRPr lang="en-US" sz="2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960" y="1363580"/>
            <a:ext cx="5024044" cy="3350411"/>
          </a:xfrm>
          <a:prstGeom prst="rect">
            <a:avLst/>
          </a:prstGeom>
        </p:spPr>
      </p:pic>
    </p:spTree>
    <p:extLst>
      <p:ext uri="{BB962C8B-B14F-4D97-AF65-F5344CB8AC3E}">
        <p14:creationId xmlns:p14="http://schemas.microsoft.com/office/powerpoint/2010/main" val="6306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xEl>
                                              <p:pRg st="3" end="3"/>
                                            </p:txEl>
                                          </p:spTgt>
                                        </p:tgtEl>
                                        <p:attrNameLst>
                                          <p:attrName>style.visibility</p:attrName>
                                        </p:attrNameLst>
                                      </p:cBhvr>
                                      <p:to>
                                        <p:strVal val="visible"/>
                                      </p:to>
                                    </p:set>
                                    <p:animEffect transition="in" filter="fade">
                                      <p:cBhvr>
                                        <p:cTn id="22" dur="500"/>
                                        <p:tgtEl>
                                          <p:spTgt spid="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xEl>
                                              <p:pRg st="5" end="5"/>
                                            </p:txEl>
                                          </p:spTgt>
                                        </p:tgtEl>
                                        <p:attrNameLst>
                                          <p:attrName>style.visibility</p:attrName>
                                        </p:attrNameLst>
                                      </p:cBhvr>
                                      <p:to>
                                        <p:strVal val="visible"/>
                                      </p:to>
                                    </p:set>
                                    <p:animEffect transition="in" filter="fade">
                                      <p:cBhvr>
                                        <p:cTn id="32" dur="500"/>
                                        <p:tgtEl>
                                          <p:spTgt spid="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0041" y="2803640"/>
            <a:ext cx="9015664" cy="1569660"/>
          </a:xfrm>
          <a:prstGeom prst="rect">
            <a:avLst/>
          </a:prstGeom>
          <a:noFill/>
        </p:spPr>
        <p:txBody>
          <a:bodyPr wrap="square" lIns="91440" tIns="45720" rIns="91440" bIns="45720">
            <a:spAutoFit/>
          </a:bodyPr>
          <a:lstStyle/>
          <a:p>
            <a:pPr algn="ctr" eaLnBrk="0" hangingPunct="0"/>
            <a:r>
              <a:rPr lang="en-US" altLang="en-US" sz="3200" b="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III. DANH </a:t>
            </a:r>
            <a:r>
              <a:rPr lang="en-US" altLang="en-US" sz="32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MỤC NHIỆM VỤ TRỌNG TÂM CHUYỂN ĐỔI SỐ GIAI ĐOẠN 2021-2025, </a:t>
            </a:r>
          </a:p>
          <a:p>
            <a:pPr algn="ctr" eaLnBrk="0" hangingPunct="0"/>
            <a:r>
              <a:rPr lang="en-US" altLang="en-US" sz="3200" b="1" dirty="0">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ĐỊNH HƯỚNG ĐẾN NĂM 2030</a:t>
            </a:r>
          </a:p>
        </p:txBody>
      </p:sp>
    </p:spTree>
    <p:extLst>
      <p:ext uri="{BB962C8B-B14F-4D97-AF65-F5344CB8AC3E}">
        <p14:creationId xmlns:p14="http://schemas.microsoft.com/office/powerpoint/2010/main" val="2907501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tin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Truyền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77358937"/>
              </p:ext>
            </p:extLst>
          </p:nvPr>
        </p:nvGraphicFramePr>
        <p:xfrm>
          <a:off x="572089" y="1324590"/>
          <a:ext cx="11162711" cy="4637644"/>
        </p:xfrm>
        <a:graphic>
          <a:graphicData uri="http://schemas.openxmlformats.org/drawingml/2006/table">
            <a:tbl>
              <a:tblPr firstRow="1" bandRow="1">
                <a:tableStyleId>{5C22544A-7EE6-4342-B048-85BDC9FD1C3A}</a:tableStyleId>
              </a:tblPr>
              <a:tblGrid>
                <a:gridCol w="9636713">
                  <a:extLst>
                    <a:ext uri="{9D8B030D-6E8A-4147-A177-3AD203B41FA5}">
                      <a16:colId xmlns:a16="http://schemas.microsoft.com/office/drawing/2014/main" val="795757606"/>
                    </a:ext>
                  </a:extLst>
                </a:gridCol>
                <a:gridCol w="1525998">
                  <a:extLst>
                    <a:ext uri="{9D8B030D-6E8A-4147-A177-3AD203B41FA5}">
                      <a16:colId xmlns:a16="http://schemas.microsoft.com/office/drawing/2014/main" val="1354853945"/>
                    </a:ext>
                  </a:extLst>
                </a:gridCol>
              </a:tblGrid>
              <a:tr h="792588">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0097200"/>
                  </a:ext>
                </a:extLst>
              </a:tr>
              <a:tr h="644926">
                <a:tc>
                  <a:txBody>
                    <a:bodyPr/>
                    <a:lstStyle/>
                    <a:p>
                      <a:pPr marL="83820" marR="83185">
                        <a:lnSpc>
                          <a:spcPct val="115000"/>
                        </a:lnSpc>
                        <a:spcBef>
                          <a:spcPts val="300"/>
                        </a:spcBef>
                        <a:spcAft>
                          <a:spcPts val="300"/>
                        </a:spcAft>
                        <a:tabLst>
                          <a:tab pos="978535" algn="l"/>
                        </a:tabLs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Tham mưu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Ban Chỉ đạo Chuyển đổi số tỉnh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Gia Lai</a:t>
                      </a: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Hằng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769999">
                <a:tc>
                  <a:txBody>
                    <a:bodyPr/>
                    <a:lstStyle/>
                    <a:p>
                      <a:pPr marL="83820" marR="83185" algn="just">
                        <a:lnSpc>
                          <a:spcPct val="115000"/>
                        </a:lnSpc>
                        <a:spcBef>
                          <a:spcPts val="300"/>
                        </a:spcBef>
                        <a:spcAft>
                          <a:spcPts val="300"/>
                        </a:spcAft>
                        <a:tabLst>
                          <a:tab pos="978535" algn="l"/>
                        </a:tabLs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ủ</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 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tăng cường hoạt động </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ỉ</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 xuyên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890133">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các cơ quan nhà nước trên địa bàn tỉnh triển khai các giải pháp đảm bảo an toàn thông tin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 xuyên</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89969847"/>
                  </a:ext>
                </a:extLst>
              </a:tr>
              <a:tr h="769999">
                <a:tc>
                  <a:txBody>
                    <a:bodyPr/>
                    <a:lstStyle/>
                    <a:p>
                      <a:pPr marL="83820" marR="83185" algn="just">
                        <a:lnSpc>
                          <a:spcPct val="115000"/>
                        </a:lnSpc>
                        <a:spcBef>
                          <a:spcPts val="300"/>
                        </a:spcBef>
                        <a:spcAft>
                          <a:spcPts val="300"/>
                        </a:spcAft>
                        <a:tabLst>
                          <a:tab pos="978535" algn="l"/>
                        </a:tabLs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ghiên cứu, tham mưu cho UBND tỉnh các nội dung liên quan đến chuyển </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ổi số</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 xuyên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25197853"/>
                  </a:ext>
                </a:extLst>
              </a:tr>
              <a:tr h="769999">
                <a:tc>
                  <a:txBody>
                    <a:bodyPr/>
                    <a:lstStyle/>
                    <a:p>
                      <a:pPr marL="83820" marR="83185" algn="just">
                        <a:lnSpc>
                          <a:spcPct val="115000"/>
                        </a:lnSpc>
                        <a:spcBef>
                          <a:spcPts val="300"/>
                        </a:spcBef>
                        <a:spcAft>
                          <a:spcPts val="300"/>
                        </a:spcAft>
                        <a:tabLst>
                          <a:tab pos="978535" algn="l"/>
                        </a:tabLst>
                      </a:pPr>
                      <a:r>
                        <a:rPr lang="en-US" sz="2200" kern="1200" dirty="0">
                          <a:solidFill>
                            <a:srgbClr val="002060"/>
                          </a:solidFill>
                          <a:effectLst/>
                          <a:latin typeface="Times New Roman" panose="02020603050405020304" pitchFamily="18" charset="0"/>
                          <a:ea typeface="+mn-ea"/>
                          <a:cs typeface="Times New Roman" panose="02020603050405020304" pitchFamily="18" charset="0"/>
                        </a:rPr>
                        <a:t>T</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riển khai thực hiện số hóa kết quả giải quyết thủ tục hành chính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kết nối, chia sẻ dữ liệu trong giải quyết thủ tục hành chính trên môi trường điện tử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37543299"/>
                  </a:ext>
                </a:extLst>
              </a:tr>
            </a:tbl>
          </a:graphicData>
        </a:graphic>
      </p:graphicFrame>
    </p:spTree>
    <p:extLst>
      <p:ext uri="{BB962C8B-B14F-4D97-AF65-F5344CB8AC3E}">
        <p14:creationId xmlns:p14="http://schemas.microsoft.com/office/powerpoint/2010/main" val="7494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Khác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nhau</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giữa</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điện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tử</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số</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04839992"/>
              </p:ext>
            </p:extLst>
          </p:nvPr>
        </p:nvGraphicFramePr>
        <p:xfrm>
          <a:off x="689810" y="1068367"/>
          <a:ext cx="10395285" cy="5046625"/>
        </p:xfrm>
        <a:graphic>
          <a:graphicData uri="http://schemas.openxmlformats.org/drawingml/2006/table">
            <a:tbl>
              <a:tblPr firstRow="1" firstCol="1" bandRow="1">
                <a:tableStyleId>{5C22544A-7EE6-4342-B048-85BDC9FD1C3A}</a:tableStyleId>
              </a:tblPr>
              <a:tblGrid>
                <a:gridCol w="2967789">
                  <a:extLst>
                    <a:ext uri="{9D8B030D-6E8A-4147-A177-3AD203B41FA5}">
                      <a16:colId xmlns:a16="http://schemas.microsoft.com/office/drawing/2014/main" val="1862964634"/>
                    </a:ext>
                  </a:extLst>
                </a:gridCol>
                <a:gridCol w="3609474">
                  <a:extLst>
                    <a:ext uri="{9D8B030D-6E8A-4147-A177-3AD203B41FA5}">
                      <a16:colId xmlns:a16="http://schemas.microsoft.com/office/drawing/2014/main" val="3405199023"/>
                    </a:ext>
                  </a:extLst>
                </a:gridCol>
                <a:gridCol w="3818022">
                  <a:extLst>
                    <a:ext uri="{9D8B030D-6E8A-4147-A177-3AD203B41FA5}">
                      <a16:colId xmlns:a16="http://schemas.microsoft.com/office/drawing/2014/main" val="3136590175"/>
                    </a:ext>
                  </a:extLst>
                </a:gridCol>
              </a:tblGrid>
              <a:tr h="722963">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Tiêu</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chí</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Chính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phủ</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điện</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tử</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Chính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phủ</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số</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97965787"/>
                  </a:ext>
                </a:extLst>
              </a:tr>
              <a:tr h="1181127">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Cung</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cấp</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dịch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vụ</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002060"/>
                          </a:solidFill>
                          <a:effectLst/>
                          <a:latin typeface="Times New Roman" panose="02020603050405020304" pitchFamily="18" charset="0"/>
                          <a:cs typeface="Times New Roman" panose="02020603050405020304" pitchFamily="18" charset="0"/>
                        </a:rPr>
                        <a:t>Dịch</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trực</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tuyến</a:t>
                      </a:r>
                      <a:endParaRPr lang="en-US" sz="2200" dirty="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300"/>
                        </a:spcAft>
                      </a:pPr>
                      <a:r>
                        <a:rPr lang="en-US" sz="2200" dirty="0">
                          <a:solidFill>
                            <a:srgbClr val="002060"/>
                          </a:solidFill>
                          <a:effectLst/>
                          <a:latin typeface="Times New Roman" panose="02020603050405020304" pitchFamily="18" charset="0"/>
                          <a:cs typeface="Times New Roman" panose="02020603050405020304" pitchFamily="18" charset="0"/>
                        </a:rPr>
                        <a:t>(online service)</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Dịch vụ số</a:t>
                      </a:r>
                    </a:p>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(digital service)</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88117916"/>
                  </a:ext>
                </a:extLst>
              </a:tr>
              <a:tr h="628507">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Người</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dẫn</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dắt</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Giám đốc CNTT</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Người đứng đầu</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5701532"/>
                  </a:ext>
                </a:extLst>
              </a:tr>
              <a:tr h="628507">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Công</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cụ</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chính</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Hệ thống thông tin</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Nền tảng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35832259"/>
                  </a:ext>
                </a:extLst>
              </a:tr>
              <a:tr h="628507">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Phương</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pháp</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tiếp</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cận</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Hướng dịch vụ</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Hướng dữ liệu</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78719937"/>
                  </a:ext>
                </a:extLst>
              </a:tr>
              <a:tr h="628507">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Công</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nghệ</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Web, Server, PC</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Mobile, Cloud, AI, Social, IoTs</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36448990"/>
                  </a:ext>
                </a:extLst>
              </a:tr>
              <a:tr h="628507">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Các</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bên</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liên</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quan</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Chỉ các cơ quan nhà nước</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002060"/>
                          </a:solidFill>
                          <a:effectLst/>
                          <a:latin typeface="Times New Roman" panose="02020603050405020304" pitchFamily="18" charset="0"/>
                          <a:cs typeface="Times New Roman" panose="02020603050405020304" pitchFamily="18" charset="0"/>
                        </a:rPr>
                        <a:t>Có</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sự</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tham</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gia</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bên</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thứ</a:t>
                      </a:r>
                      <a:r>
                        <a:rPr lang="en-US" sz="2200" dirty="0">
                          <a:solidFill>
                            <a:srgbClr val="002060"/>
                          </a:solidFill>
                          <a:effectLst/>
                          <a:latin typeface="Times New Roman" panose="02020603050405020304" pitchFamily="18" charset="0"/>
                          <a:cs typeface="Times New Roman" panose="02020603050405020304" pitchFamily="18" charset="0"/>
                        </a:rPr>
                        <a:t> 3</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35218828"/>
                  </a:ext>
                </a:extLst>
              </a:tr>
            </a:tbl>
          </a:graphicData>
        </a:graphic>
      </p:graphicFrame>
    </p:spTree>
    <p:extLst>
      <p:ext uri="{BB962C8B-B14F-4D97-AF65-F5344CB8AC3E}">
        <p14:creationId xmlns:p14="http://schemas.microsoft.com/office/powerpoint/2010/main" val="116220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tin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Truyền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042334971"/>
              </p:ext>
            </p:extLst>
          </p:nvPr>
        </p:nvGraphicFramePr>
        <p:xfrm>
          <a:off x="572089" y="1324590"/>
          <a:ext cx="10901098" cy="4867654"/>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10512">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0097200"/>
                  </a:ext>
                </a:extLst>
              </a:tr>
              <a:tr h="787413">
                <a:tc>
                  <a:txBody>
                    <a:bodyPr/>
                    <a:lstStyle/>
                    <a:p>
                      <a:pPr marL="83820" marR="83185">
                        <a:lnSpc>
                          <a:spcPct val="115000"/>
                        </a:lnSpc>
                        <a:spcBef>
                          <a:spcPts val="300"/>
                        </a:spcBef>
                        <a:spcAft>
                          <a:spcPts val="300"/>
                        </a:spcAft>
                        <a:tabLst>
                          <a:tab pos="978535" algn="l"/>
                        </a:tabLst>
                      </a:pPr>
                      <a:r>
                        <a:rPr lang="en-US" sz="2200" kern="1200" dirty="0">
                          <a:solidFill>
                            <a:srgbClr val="002060"/>
                          </a:solidFill>
                          <a:effectLst/>
                          <a:latin typeface="Times New Roman" panose="02020603050405020304" pitchFamily="18" charset="0"/>
                          <a:ea typeface="+mn-ea"/>
                          <a:cs typeface="Times New Roman" panose="02020603050405020304" pitchFamily="18" charset="0"/>
                        </a:rPr>
                        <a:t>B</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ồi dưỡng kỹ năng về chuy</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ể</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 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ổ</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i số, phát triển chính quyền số cho công chức, viên chức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0" marR="0" marT="0" marB="0" anchor="ctr"/>
                </a:tc>
                <a:extLst>
                  <a:ext uri="{0D108BD9-81ED-4DB2-BD59-A6C34878D82A}">
                    <a16:rowId xmlns:a16="http://schemas.microsoft.com/office/drawing/2014/main" val="1089746743"/>
                  </a:ext>
                </a:extLst>
              </a:tr>
              <a:tr h="787413">
                <a:tc>
                  <a:txBody>
                    <a:bodyPr/>
                    <a:lstStyle/>
                    <a:p>
                      <a:pPr marL="83820" marR="83185" algn="just">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Phối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hợp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các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ngành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cơ</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quan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đơn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vị</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t</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ổ chức các khóa học, bồi dư</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ỡ</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tập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huấn</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về chuyển đổi số cho doanh nghiệp, người dân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910264">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các cơ quan nhà nước trên địa bàn tỉnh triển khai các giải pháp đảm bảo an toàn thông tin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 xuyên</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89969847"/>
                  </a:ext>
                </a:extLst>
              </a:tr>
              <a:tr h="784639">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Triển khai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Kế</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hoạch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chuyển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đổi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giao thức Internet thế hệ mới </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IPV4 sang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IPv6</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825197853"/>
                  </a:ext>
                </a:extLst>
              </a:tr>
              <a:tr h="787413">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Triển khai Kiến trúc Chính quyền điện tử 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ỉ</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nh Gia Lai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phiên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bản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2.0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và</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phát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triển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nâng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cấp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37543299"/>
                  </a:ext>
                </a:extLst>
              </a:tr>
            </a:tbl>
          </a:graphicData>
        </a:graphic>
      </p:graphicFrame>
    </p:spTree>
    <p:extLst>
      <p:ext uri="{BB962C8B-B14F-4D97-AF65-F5344CB8AC3E}">
        <p14:creationId xmlns:p14="http://schemas.microsoft.com/office/powerpoint/2010/main" val="230893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tin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Truyền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430016767"/>
              </p:ext>
            </p:extLst>
          </p:nvPr>
        </p:nvGraphicFramePr>
        <p:xfrm>
          <a:off x="718813" y="1058464"/>
          <a:ext cx="10901098" cy="5350058"/>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21182">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0097200"/>
                  </a:ext>
                </a:extLst>
              </a:tr>
              <a:tr h="1628814">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Xây dựng cổn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g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dữ liệu của 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ỉ</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nh, tích hợp với cổn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g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dữ liệu quốc gia (data.gov.vn).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Tiếp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tục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duy</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trì</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p</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hát triển nền 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ả</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ng tích hợp, chia sẻ dữ liệu 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ủ</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a 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ỉ</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nh (LGSP), kết nối nền tảng tích hợp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chia sẻ dữ liệu quốc gia (NGSP), cơ sở dữ liệu của các bộ, ngành, địa phương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0" marR="0" marT="0" marB="0" anchor="ctr"/>
                </a:tc>
                <a:extLst>
                  <a:ext uri="{0D108BD9-81ED-4DB2-BD59-A6C34878D82A}">
                    <a16:rowId xmlns:a16="http://schemas.microsoft.com/office/drawing/2014/main" val="1089746743"/>
                  </a:ext>
                </a:extLst>
              </a:tr>
              <a:tr h="382260">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Phối hợp khai thác hiệu quả mạng lưới bưu chính công ích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922246">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các cơ quan nhà nước trên địa bàn tỉnh triển khai các giải pháp đảm bảo an toàn thông tin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589969847"/>
                  </a:ext>
                </a:extLst>
              </a:tr>
              <a:tr h="797778">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Tăng cường quán triệt, tuyên truyền thực hiện nghiêm các quy định về Luật An toàn thông tin mạng, an ninh mạng, bảo vệ bí mật nhà nước</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825197853"/>
                  </a:ext>
                </a:extLst>
              </a:tr>
              <a:tr h="797778">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Thúc đẩy phát triển doanh nghiệp công nghệ số,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doanh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nghiệp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khởi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nghiệp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đổi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mới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sáng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tạo</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37543299"/>
                  </a:ext>
                </a:extLst>
              </a:tr>
            </a:tbl>
          </a:graphicData>
        </a:graphic>
      </p:graphicFrame>
    </p:spTree>
    <p:extLst>
      <p:ext uri="{BB962C8B-B14F-4D97-AF65-F5344CB8AC3E}">
        <p14:creationId xmlns:p14="http://schemas.microsoft.com/office/powerpoint/2010/main" val="31324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tin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Truyền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1243812284"/>
              </p:ext>
            </p:extLst>
          </p:nvPr>
        </p:nvGraphicFramePr>
        <p:xfrm>
          <a:off x="572089" y="1044467"/>
          <a:ext cx="10901098" cy="5253247"/>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07170">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192594">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Hướng dẫn các cơ quan báo chí, các sở, ban, ngành, UBND các huyện, thị xã, thành phố tuyên truyền, phổ biến chủ trươ</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n</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g của Đảng, các chính sách pháp luật của Nhà nước, tầm quan tr</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ọ</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ng, ý nghĩa về chuyển đổi số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 xuyên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784166">
                <a:tc>
                  <a:txBody>
                    <a:bodyPr/>
                    <a:lstStyle/>
                    <a:p>
                      <a:pPr marL="83820" marR="83185" algn="just">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Triển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khai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hiệu</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quả</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Đề</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án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Xây</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dựng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thành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Pleiku</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theo</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hướng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đô</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thị</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thông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minh</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0" marR="0" marT="0" marB="0" anchor="ctr"/>
                </a:tc>
                <a:extLst>
                  <a:ext uri="{0D108BD9-81ED-4DB2-BD59-A6C34878D82A}">
                    <a16:rowId xmlns:a16="http://schemas.microsoft.com/office/drawing/2014/main" val="1852371372"/>
                  </a:ext>
                </a:extLst>
              </a:tr>
              <a:tr h="906511">
                <a:tc>
                  <a:txBody>
                    <a:bodyPr/>
                    <a:lstStyle/>
                    <a:p>
                      <a:pPr marL="83820" marR="83185" algn="just">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Duy</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trì</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phát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triển</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mạng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diện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rộng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tỉnh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(WAN)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589969847"/>
                  </a:ext>
                </a:extLst>
              </a:tr>
              <a:tr h="781403">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ẩ</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y mạnh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phát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triển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các ứng dụng số</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extLst>
                  <a:ext uri="{0D108BD9-81ED-4DB2-BD59-A6C34878D82A}">
                    <a16:rowId xmlns:a16="http://schemas.microsoft.com/office/drawing/2014/main" val="825197853"/>
                  </a:ext>
                </a:extLst>
              </a:tr>
              <a:tr h="781403">
                <a:tc>
                  <a:txBody>
                    <a:bodyPr/>
                    <a:lstStyle/>
                    <a:p>
                      <a:pPr marL="83820" marR="83185" algn="just">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Tích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hợp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hợp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nhất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Cổng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dịch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vụ</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công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Hệ</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thống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thông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tin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một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cửa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điện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tử</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37543299"/>
                  </a:ext>
                </a:extLst>
              </a:tr>
            </a:tbl>
          </a:graphicData>
        </a:graphic>
      </p:graphicFrame>
    </p:spTree>
    <p:extLst>
      <p:ext uri="{BB962C8B-B14F-4D97-AF65-F5344CB8AC3E}">
        <p14:creationId xmlns:p14="http://schemas.microsoft.com/office/powerpoint/2010/main" val="1012795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tin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Truyền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311615419"/>
              </p:ext>
            </p:extLst>
          </p:nvPr>
        </p:nvGraphicFramePr>
        <p:xfrm>
          <a:off x="572089" y="1324590"/>
          <a:ext cx="10899475" cy="3607628"/>
        </p:xfrm>
        <a:graphic>
          <a:graphicData uri="http://schemas.openxmlformats.org/drawingml/2006/table">
            <a:tbl>
              <a:tblPr firstRow="1" bandRow="1">
                <a:tableStyleId>{5C22544A-7EE6-4342-B048-85BDC9FD1C3A}</a:tableStyleId>
              </a:tblPr>
              <a:tblGrid>
                <a:gridCol w="9409463">
                  <a:extLst>
                    <a:ext uri="{9D8B030D-6E8A-4147-A177-3AD203B41FA5}">
                      <a16:colId xmlns:a16="http://schemas.microsoft.com/office/drawing/2014/main" val="795757606"/>
                    </a:ext>
                  </a:extLst>
                </a:gridCol>
                <a:gridCol w="1490012">
                  <a:extLst>
                    <a:ext uri="{9D8B030D-6E8A-4147-A177-3AD203B41FA5}">
                      <a16:colId xmlns:a16="http://schemas.microsoft.com/office/drawing/2014/main" val="1354853945"/>
                    </a:ext>
                  </a:extLst>
                </a:gridCol>
              </a:tblGrid>
              <a:tr h="912170">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347729">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Duy trì, nâng cấp, nâng cao chất lượng hoạt động của Trung tâm tích hợp dữ liệu điện tử (DC), Trung tâm điều hành Đô thị thông minh (IOC) và Trung tâm giám sát an toàn, an ninh không gian mạng (SOC) của tỉnh.</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347729">
                <a:tc>
                  <a:txBody>
                    <a:bodyPr/>
                    <a:lstStyle/>
                    <a:p>
                      <a:pPr marL="83820" marR="83185" algn="just">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Ứng</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dụng công nghệ</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số</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để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đánh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giá</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sự hài lòng của tổ chức, cá nhân về tinh thần, thái </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đ</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ộ phục vụ của nhân sự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và</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phân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tích, hỗ trợ ra quyết định về việc nâng cao chất lượng cung cấp dịch vụ tại Bộ phận Một cửa</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2023-2025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bl>
          </a:graphicData>
        </a:graphic>
      </p:graphicFrame>
    </p:spTree>
    <p:extLst>
      <p:ext uri="{BB962C8B-B14F-4D97-AF65-F5344CB8AC3E}">
        <p14:creationId xmlns:p14="http://schemas.microsoft.com/office/powerpoint/2010/main" val="18738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Kế</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hoạch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Đầu</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tư</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351717699"/>
              </p:ext>
            </p:extLst>
          </p:nvPr>
        </p:nvGraphicFramePr>
        <p:xfrm>
          <a:off x="572089" y="1324590"/>
          <a:ext cx="10901098" cy="3953992"/>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16013">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92757">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Tham mưu cấp có thẩm quyền để cân đối, bố trí vốn đầu tư phát triển theo quy định của Luật Đầu tư công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Hằng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792757">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Đẩy mạnh thu hút và sử dụng hiệu quả các nguồn lực từ nước ngoài và các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đố</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i tác quốc 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ế</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Hằng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379854">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Triển khai hiệu quả các giải pháp theo Luật hỗ trợ doanh nghiệp 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ỏ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và vừa</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2021-2025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89649659"/>
                  </a:ext>
                </a:extLst>
              </a:tr>
              <a:tr h="379854">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2021-2022</a:t>
                      </a:r>
                    </a:p>
                  </a:txBody>
                  <a:tcPr marL="0" marR="0" marT="0" marB="0" anchor="ctr"/>
                </a:tc>
                <a:extLst>
                  <a:ext uri="{0D108BD9-81ED-4DB2-BD59-A6C34878D82A}">
                    <a16:rowId xmlns:a16="http://schemas.microsoft.com/office/drawing/2014/main" val="2064483"/>
                  </a:ext>
                </a:extLst>
              </a:tr>
              <a:tr h="792757">
                <a:tc>
                  <a:txBody>
                    <a:bodyPr/>
                    <a:lstStyle/>
                    <a:p>
                      <a:pPr marL="83820" marR="83185">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Đánh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giá</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mức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độ</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đóng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góp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kinh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tế</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vào</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GRDP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tỉnh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và</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tăng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năng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suất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lao</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động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hằng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năm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07121411"/>
                  </a:ext>
                </a:extLst>
              </a:tr>
            </a:tbl>
          </a:graphicData>
        </a:graphic>
      </p:graphicFrame>
    </p:spTree>
    <p:extLst>
      <p:ext uri="{BB962C8B-B14F-4D97-AF65-F5344CB8AC3E}">
        <p14:creationId xmlns:p14="http://schemas.microsoft.com/office/powerpoint/2010/main" val="28021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Tài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955012490"/>
              </p:ext>
            </p:extLst>
          </p:nvPr>
        </p:nvGraphicFramePr>
        <p:xfrm>
          <a:off x="572089" y="1324590"/>
          <a:ext cx="10901098" cy="2429993"/>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72467">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09924">
                <a:tc>
                  <a:txBody>
                    <a:bodyPr/>
                    <a:lstStyle/>
                    <a:p>
                      <a:pPr marL="83820" marR="83185">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Tiếp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tục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triển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khai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có</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hiệu</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quả</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các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ứng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dụng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CNTT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ngành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tài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chính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847602">
                <a:tc>
                  <a:txBody>
                    <a:bodyPr/>
                    <a:lstStyle/>
                    <a:p>
                      <a:pPr marL="83820" marR="83185" algn="just">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Tham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mưu</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cấp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có</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thẩm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quyền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bố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trí</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kinh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phí</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đảm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bảo</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thực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hiện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các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nhiệm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vụ</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trong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Chương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trình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hành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động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thực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hiện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chuyển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đổi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tỉnh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bl>
          </a:graphicData>
        </a:graphic>
      </p:graphicFrame>
    </p:spTree>
    <p:extLst>
      <p:ext uri="{BB962C8B-B14F-4D97-AF65-F5344CB8AC3E}">
        <p14:creationId xmlns:p14="http://schemas.microsoft.com/office/powerpoint/2010/main" val="107551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Nội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vụ</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88041792"/>
              </p:ext>
            </p:extLst>
          </p:nvPr>
        </p:nvGraphicFramePr>
        <p:xfrm>
          <a:off x="572089" y="1324589"/>
          <a:ext cx="10901098" cy="4092537"/>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943244">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67515">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Tham mưu chính sách đãi ngộ, thu hút nguồn nhân lực công nghệ thông tin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026337">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Triển khai nhiệm vụ lồng ghép tiêu chí đánh giá về chuyển đổi số vào Bộ chỉ số theo dõi, đánh giá, xếp hạng kết qu</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ả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cải cách hành chính </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Hằng năm</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916361">
                <a:tc>
                  <a:txBody>
                    <a:bodyPr/>
                    <a:lstStyle/>
                    <a:p>
                      <a:pPr marL="83820" marR="83185" algn="just">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Phối hợp các cơ quan, đơn vị rà soát, kiện toàn tổ chức bộ máy, đội ngũ cán bộ, công chức, viên chức công nghệ thông tin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89649659"/>
                  </a:ext>
                </a:extLst>
              </a:tr>
              <a:tr h="439080">
                <a:tc>
                  <a:txBody>
                    <a:bodyPr/>
                    <a:lstStyle/>
                    <a:p>
                      <a:pPr marL="83820" marR="83185">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Phát</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triển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Cơ</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sở</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dữ</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liệu</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về</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cán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bộ</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công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chức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viên</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chức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tỉnh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Gia Lai</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tc>
                <a:extLst>
                  <a:ext uri="{0D108BD9-81ED-4DB2-BD59-A6C34878D82A}">
                    <a16:rowId xmlns:a16="http://schemas.microsoft.com/office/drawing/2014/main" val="2064483"/>
                  </a:ext>
                </a:extLst>
              </a:tr>
            </a:tbl>
          </a:graphicData>
        </a:graphic>
      </p:graphicFrame>
    </p:spTree>
    <p:extLst>
      <p:ext uri="{BB962C8B-B14F-4D97-AF65-F5344CB8AC3E}">
        <p14:creationId xmlns:p14="http://schemas.microsoft.com/office/powerpoint/2010/main" val="35977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Y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tế</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3765684333"/>
              </p:ext>
            </p:extLst>
          </p:nvPr>
        </p:nvGraphicFramePr>
        <p:xfrm>
          <a:off x="572089" y="1324589"/>
          <a:ext cx="10901098" cy="4050973"/>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933511">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906906">
                <a:tc>
                  <a:txBody>
                    <a:bodyPr/>
                    <a:lstStyle/>
                    <a:p>
                      <a:pPr marL="83820" marR="83185">
                        <a:lnSpc>
                          <a:spcPct val="115000"/>
                        </a:lnSpc>
                        <a:spcBef>
                          <a:spcPts val="300"/>
                        </a:spcBef>
                        <a:spcAft>
                          <a:spcPts val="300"/>
                        </a:spcAft>
                        <a:tabLst>
                          <a:tab pos="978535" algn="l"/>
                        </a:tabLst>
                      </a:pP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Tiếp</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tục</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triển khai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các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nhiệm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vụ</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 Y tế thông minh theo Đề án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Đô</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thị</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thông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minh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tỉnh Gia Lai</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434550">
                <a:tc>
                  <a:txBody>
                    <a:bodyPr/>
                    <a:lstStyle/>
                    <a:p>
                      <a:pPr algn="l">
                        <a:lnSpc>
                          <a:spcPct val="115000"/>
                        </a:lnSpc>
                        <a:spcBef>
                          <a:spcPts val="300"/>
                        </a:spcBef>
                        <a:spcAft>
                          <a:spcPts val="300"/>
                        </a:spcAft>
                      </a:pPr>
                      <a:r>
                        <a:rPr lang="en-US" sz="2200" kern="1200">
                          <a:solidFill>
                            <a:srgbClr val="002060"/>
                          </a:solidFill>
                          <a:effectLst/>
                          <a:latin typeface="Times New Roman" panose="02020603050405020304" pitchFamily="18" charset="0"/>
                          <a:ea typeface="+mn-ea"/>
                          <a:cs typeface="Times New Roman" panose="02020603050405020304" pitchFamily="18" charset="0"/>
                        </a:rPr>
                        <a:t> Chuyển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đổi</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số</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trong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lĩnh</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vực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chăm</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sóc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sức</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khỏe</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và</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phòng</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2200" kern="1200" dirty="0" err="1">
                          <a:solidFill>
                            <a:srgbClr val="002060"/>
                          </a:solidFill>
                          <a:effectLst/>
                          <a:latin typeface="Times New Roman" panose="02020603050405020304" pitchFamily="18" charset="0"/>
                          <a:ea typeface="+mn-ea"/>
                          <a:cs typeface="Times New Roman" panose="02020603050405020304" pitchFamily="18" charset="0"/>
                        </a:rPr>
                        <a:t>bệnh</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434550">
                <a:tc>
                  <a:txBody>
                    <a:bodyPr/>
                    <a:lstStyle/>
                    <a:p>
                      <a:pPr marL="83820" marR="83185">
                        <a:lnSpc>
                          <a:spcPct val="115000"/>
                        </a:lnSpc>
                        <a:spcBef>
                          <a:spcPts val="300"/>
                        </a:spcBef>
                        <a:spcAft>
                          <a:spcPts val="300"/>
                        </a:spcAft>
                        <a:tabLst>
                          <a:tab pos="978535" algn="l"/>
                        </a:tabLs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 đổi số trong bệnh viện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tc>
                <a:tc>
                  <a:txBody>
                    <a:bodyPr/>
                    <a:lstStyle/>
                    <a:p>
                      <a:pPr algn="ctr">
                        <a:lnSpc>
                          <a:spcPct val="115000"/>
                        </a:lnSpc>
                        <a:spcBef>
                          <a:spcPts val="300"/>
                        </a:spcBef>
                        <a:spcAft>
                          <a:spcPts val="300"/>
                        </a:spcAf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89649659"/>
                  </a:ext>
                </a:extLst>
              </a:tr>
              <a:tr h="434550">
                <a:tc>
                  <a:txBody>
                    <a:bodyPr/>
                    <a:lstStyle/>
                    <a:p>
                      <a:pPr marL="83820" marR="83185">
                        <a:lnSpc>
                          <a:spcPct val="115000"/>
                        </a:lnSpc>
                        <a:spcBef>
                          <a:spcPts val="300"/>
                        </a:spcBef>
                        <a:spcAft>
                          <a:spcPts val="300"/>
                        </a:spcAft>
                        <a:tabLst>
                          <a:tab pos="978535" algn="l"/>
                        </a:tabLs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nền tảng số trong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tế</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64483"/>
                  </a:ext>
                </a:extLst>
              </a:tr>
              <a:tr h="906906">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anose="02020603050405020304" pitchFamily="18" charset="0"/>
                          <a:ea typeface="+mn-ea"/>
                          <a:cs typeface="Times New Roman" panose="02020603050405020304" pitchFamily="18" charset="0"/>
                        </a:rPr>
                        <a:t>Phát triển nền tảng tích hợp dữ liệu y tế kết nối </a:t>
                      </a:r>
                      <a:r>
                        <a:rPr lang="en-US" sz="2200" kern="1200" dirty="0">
                          <a:solidFill>
                            <a:srgbClr val="002060"/>
                          </a:solidFill>
                          <a:effectLst/>
                          <a:latin typeface="Times New Roman" panose="02020603050405020304" pitchFamily="18" charset="0"/>
                          <a:ea typeface="+mn-ea"/>
                          <a:cs typeface="Times New Roman" panose="02020603050405020304" pitchFamily="18" charset="0"/>
                        </a:rPr>
                        <a:t>c</a:t>
                      </a:r>
                      <a:r>
                        <a:rPr lang="vi-VN" sz="2200" kern="1200" dirty="0">
                          <a:solidFill>
                            <a:srgbClr val="002060"/>
                          </a:solidFill>
                          <a:effectLst/>
                          <a:latin typeface="Times New Roman" panose="02020603050405020304" pitchFamily="18" charset="0"/>
                          <a:ea typeface="+mn-ea"/>
                          <a:cs typeface="Times New Roman" panose="02020603050405020304" pitchFamily="18" charset="0"/>
                        </a:rPr>
                        <a:t>ơ sở dữ liệu quốc gia về y tế với các hệ thống y tế chuyên ngành</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07121411"/>
                  </a:ext>
                </a:extLst>
              </a:tr>
            </a:tbl>
          </a:graphicData>
        </a:graphic>
      </p:graphicFrame>
    </p:spTree>
    <p:extLst>
      <p:ext uri="{BB962C8B-B14F-4D97-AF65-F5344CB8AC3E}">
        <p14:creationId xmlns:p14="http://schemas.microsoft.com/office/powerpoint/2010/main" val="2682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Giáo</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dục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Đào</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tạo</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90"/>
          <a:ext cx="10901098" cy="3884719"/>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95199">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869686">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itchFamily="18" charset="0"/>
                          <a:ea typeface="+mn-ea"/>
                          <a:cs typeface="Times New Roman" pitchFamily="18" charset="0"/>
                        </a:rPr>
                        <a:t>Nâng cao nhận thức về chuyển đổi số trong giáo dục đến đội ngũ giáo viên và học sinh</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itchFamily="18" charset="0"/>
                          <a:ea typeface="Times New Roman" panose="02020603050405020304" pitchFamily="18" charset="0"/>
                          <a:cs typeface="Times New Roman" pitchFamily="18" charset="0"/>
                        </a:rPr>
                        <a:t>2022-2025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a16="http://schemas.microsoft.com/office/drawing/2014/main" val="1089746743"/>
                  </a:ext>
                </a:extLst>
              </a:tr>
              <a:tr h="416716">
                <a:tc>
                  <a:txBody>
                    <a:bodyPr/>
                    <a:lstStyle/>
                    <a:p>
                      <a:pPr algn="l">
                        <a:lnSpc>
                          <a:spcPct val="115000"/>
                        </a:lnSpc>
                        <a:spcBef>
                          <a:spcPts val="300"/>
                        </a:spcBef>
                        <a:spcAft>
                          <a:spcPts val="300"/>
                        </a:spcAft>
                      </a:pPr>
                      <a:r>
                        <a:rPr lang="en-US" sz="2200" kern="1200" dirty="0" err="1">
                          <a:solidFill>
                            <a:srgbClr val="002060"/>
                          </a:solidFill>
                          <a:effectLst/>
                          <a:latin typeface="Times New Roman" pitchFamily="18" charset="0"/>
                          <a:ea typeface="+mn-ea"/>
                          <a:cs typeface="Times New Roman" pitchFamily="18" charset="0"/>
                        </a:rPr>
                        <a:t>Tiếp</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tục</a:t>
                      </a:r>
                      <a:r>
                        <a:rPr lang="vi-VN" sz="2200" kern="1200" dirty="0">
                          <a:solidFill>
                            <a:srgbClr val="002060"/>
                          </a:solidFill>
                          <a:effectLst/>
                          <a:latin typeface="Times New Roman" pitchFamily="18" charset="0"/>
                          <a:ea typeface="+mn-ea"/>
                          <a:cs typeface="Times New Roman" pitchFamily="18" charset="0"/>
                        </a:rPr>
                        <a:t> triển khai </a:t>
                      </a:r>
                      <a:r>
                        <a:rPr lang="en-US" sz="2200" kern="1200" dirty="0" err="1">
                          <a:solidFill>
                            <a:srgbClr val="002060"/>
                          </a:solidFill>
                          <a:effectLst/>
                          <a:latin typeface="Times New Roman" pitchFamily="18" charset="0"/>
                          <a:ea typeface="+mn-ea"/>
                          <a:cs typeface="Times New Roman" pitchFamily="18" charset="0"/>
                        </a:rPr>
                        <a:t>các</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nhiệm</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vụ</a:t>
                      </a:r>
                      <a:r>
                        <a:rPr lang="en-US" sz="2200" kern="1200" dirty="0">
                          <a:solidFill>
                            <a:srgbClr val="002060"/>
                          </a:solidFill>
                          <a:effectLst/>
                          <a:latin typeface="Times New Roman" pitchFamily="18" charset="0"/>
                          <a:ea typeface="+mn-ea"/>
                          <a:cs typeface="Times New Roman" pitchFamily="18" charset="0"/>
                        </a:rPr>
                        <a:t> g</a:t>
                      </a:r>
                      <a:r>
                        <a:rPr lang="vi-VN" sz="2200" kern="1200" dirty="0">
                          <a:solidFill>
                            <a:srgbClr val="002060"/>
                          </a:solidFill>
                          <a:effectLst/>
                          <a:latin typeface="Times New Roman" pitchFamily="18" charset="0"/>
                          <a:ea typeface="+mn-ea"/>
                          <a:cs typeface="Times New Roman" pitchFamily="18" charset="0"/>
                        </a:rPr>
                        <a:t>iáo dục thông minh</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vi-VN" sz="2200" kern="1200" dirty="0">
                          <a:solidFill>
                            <a:srgbClr val="002060"/>
                          </a:solidFill>
                          <a:effectLst/>
                          <a:latin typeface="Times New Roman" pitchFamily="18" charset="0"/>
                          <a:ea typeface="+mn-ea"/>
                          <a:cs typeface="Times New Roman" pitchFamily="18" charset="0"/>
                        </a:rPr>
                        <a:t>2022-2025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a16="http://schemas.microsoft.com/office/drawing/2014/main" val="1852371372"/>
                  </a:ext>
                </a:extLst>
              </a:tr>
              <a:tr h="416716">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itchFamily="18" charset="0"/>
                          <a:ea typeface="+mn-ea"/>
                          <a:cs typeface="Times New Roman" pitchFamily="18" charset="0"/>
                        </a:rPr>
                        <a:t>Đẩy mạnh ứng dụng công nghệ số và các nền tảng số </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vi-VN" sz="2200" kern="1200" dirty="0">
                          <a:solidFill>
                            <a:srgbClr val="002060"/>
                          </a:solidFill>
                          <a:effectLst/>
                          <a:latin typeface="Times New Roman" pitchFamily="18" charset="0"/>
                          <a:ea typeface="+mn-ea"/>
                          <a:cs typeface="Times New Roman" pitchFamily="18" charset="0"/>
                        </a:rPr>
                        <a:t>2022-2025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a16="http://schemas.microsoft.com/office/drawing/2014/main" val="1189649659"/>
                  </a:ext>
                </a:extLst>
              </a:tr>
              <a:tr h="416716">
                <a:tc>
                  <a:txBody>
                    <a:bodyPr/>
                    <a:lstStyle/>
                    <a:p>
                      <a:pPr marL="83820" marR="83185">
                        <a:lnSpc>
                          <a:spcPct val="115000"/>
                        </a:lnSpc>
                        <a:spcBef>
                          <a:spcPts val="300"/>
                        </a:spcBef>
                        <a:spcAft>
                          <a:spcPts val="300"/>
                        </a:spcAft>
                        <a:tabLst>
                          <a:tab pos="978535" algn="l"/>
                        </a:tabLst>
                      </a:pPr>
                      <a:r>
                        <a:rPr lang="vi-VN" sz="2200" kern="1200" dirty="0">
                          <a:solidFill>
                            <a:srgbClr val="002060"/>
                          </a:solidFill>
                          <a:effectLst/>
                          <a:latin typeface="Times New Roman" pitchFamily="18" charset="0"/>
                          <a:ea typeface="+mn-ea"/>
                          <a:cs typeface="Times New Roman" pitchFamily="18" charset="0"/>
                        </a:rPr>
                        <a:t>Triển khai</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phát</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triển</a:t>
                      </a:r>
                      <a:r>
                        <a:rPr lang="vi-VN" sz="2200" kern="1200" dirty="0">
                          <a:solidFill>
                            <a:srgbClr val="002060"/>
                          </a:solidFill>
                          <a:effectLst/>
                          <a:latin typeface="Times New Roman" pitchFamily="18" charset="0"/>
                          <a:ea typeface="+mn-ea"/>
                          <a:cs typeface="Times New Roman" pitchFamily="18" charset="0"/>
                        </a:rPr>
                        <a:t> hệ thống thông tin quản lý giáo dục</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itchFamily="18" charset="0"/>
                          <a:ea typeface="Times New Roman" panose="02020603050405020304" pitchFamily="18" charset="0"/>
                          <a:cs typeface="Times New Roman" pitchFamily="18" charset="0"/>
                        </a:rPr>
                        <a:t>2022-2025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a16="http://schemas.microsoft.com/office/drawing/2014/main" val="2064483"/>
                  </a:ext>
                </a:extLst>
              </a:tr>
              <a:tr h="869686">
                <a:tc>
                  <a:txBody>
                    <a:bodyPr/>
                    <a:lstStyle/>
                    <a:p>
                      <a:pPr marL="83820" marR="83185">
                        <a:lnSpc>
                          <a:spcPct val="115000"/>
                        </a:lnSpc>
                        <a:spcBef>
                          <a:spcPts val="300"/>
                        </a:spcBef>
                        <a:spcAft>
                          <a:spcPts val="300"/>
                        </a:spcAft>
                        <a:tabLst>
                          <a:tab pos="978535" algn="l"/>
                        </a:tabLst>
                      </a:pPr>
                      <a:r>
                        <a:rPr lang="en-US" sz="2200" kern="1200" dirty="0" err="1">
                          <a:solidFill>
                            <a:srgbClr val="002060"/>
                          </a:solidFill>
                          <a:effectLst/>
                          <a:latin typeface="Times New Roman" pitchFamily="18" charset="0"/>
                          <a:ea typeface="+mn-ea"/>
                          <a:cs typeface="Times New Roman" pitchFamily="18" charset="0"/>
                        </a:rPr>
                        <a:t>Chuyển</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đổi</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số</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ngành</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Giáo</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dục</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và</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Đào</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tạo</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tỉnh</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theo</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các</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nội</a:t>
                      </a:r>
                      <a:r>
                        <a:rPr lang="en-US" sz="2200" kern="1200" dirty="0">
                          <a:solidFill>
                            <a:srgbClr val="002060"/>
                          </a:solidFill>
                          <a:effectLst/>
                          <a:latin typeface="Times New Roman" pitchFamily="18" charset="0"/>
                          <a:ea typeface="+mn-ea"/>
                          <a:cs typeface="Times New Roman" pitchFamily="18" charset="0"/>
                        </a:rPr>
                        <a:t> dung </a:t>
                      </a:r>
                      <a:r>
                        <a:rPr lang="en-US" sz="2200" kern="1200" dirty="0" err="1">
                          <a:solidFill>
                            <a:srgbClr val="002060"/>
                          </a:solidFill>
                          <a:effectLst/>
                          <a:latin typeface="Times New Roman" pitchFamily="18" charset="0"/>
                          <a:ea typeface="+mn-ea"/>
                          <a:cs typeface="Times New Roman" pitchFamily="18" charset="0"/>
                        </a:rPr>
                        <a:t>tại</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Quyết</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định</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số</a:t>
                      </a:r>
                      <a:r>
                        <a:rPr lang="en-US" sz="2200" kern="1200" dirty="0">
                          <a:solidFill>
                            <a:srgbClr val="002060"/>
                          </a:solidFill>
                          <a:effectLst/>
                          <a:latin typeface="Times New Roman" pitchFamily="18" charset="0"/>
                          <a:ea typeface="+mn-ea"/>
                          <a:cs typeface="Times New Roman" pitchFamily="18" charset="0"/>
                        </a:rPr>
                        <a:t> 131/QĐ-</a:t>
                      </a:r>
                      <a:r>
                        <a:rPr lang="en-US" sz="2200" kern="1200" dirty="0" err="1">
                          <a:solidFill>
                            <a:srgbClr val="002060"/>
                          </a:solidFill>
                          <a:effectLst/>
                          <a:latin typeface="Times New Roman" pitchFamily="18" charset="0"/>
                          <a:ea typeface="+mn-ea"/>
                          <a:cs typeface="Times New Roman" pitchFamily="18" charset="0"/>
                        </a:rPr>
                        <a:t>TTg</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ngày</a:t>
                      </a:r>
                      <a:r>
                        <a:rPr lang="en-US" sz="2200" kern="1200" dirty="0">
                          <a:solidFill>
                            <a:srgbClr val="002060"/>
                          </a:solidFill>
                          <a:effectLst/>
                          <a:latin typeface="Times New Roman" pitchFamily="18" charset="0"/>
                          <a:ea typeface="+mn-ea"/>
                          <a:cs typeface="Times New Roman" pitchFamily="18" charset="0"/>
                        </a:rPr>
                        <a:t> 25 </a:t>
                      </a:r>
                      <a:r>
                        <a:rPr lang="en-US" sz="2200" kern="1200" dirty="0" err="1">
                          <a:solidFill>
                            <a:srgbClr val="002060"/>
                          </a:solidFill>
                          <a:effectLst/>
                          <a:latin typeface="Times New Roman" pitchFamily="18" charset="0"/>
                          <a:ea typeface="+mn-ea"/>
                          <a:cs typeface="Times New Roman" pitchFamily="18" charset="0"/>
                        </a:rPr>
                        <a:t>tháng</a:t>
                      </a:r>
                      <a:r>
                        <a:rPr lang="en-US" sz="2200" kern="1200" dirty="0">
                          <a:solidFill>
                            <a:srgbClr val="002060"/>
                          </a:solidFill>
                          <a:effectLst/>
                          <a:latin typeface="Times New Roman" pitchFamily="18" charset="0"/>
                          <a:ea typeface="+mn-ea"/>
                          <a:cs typeface="Times New Roman" pitchFamily="18" charset="0"/>
                        </a:rPr>
                        <a:t> 01 </a:t>
                      </a:r>
                      <a:r>
                        <a:rPr lang="en-US" sz="2200" kern="1200" dirty="0" err="1">
                          <a:solidFill>
                            <a:srgbClr val="002060"/>
                          </a:solidFill>
                          <a:effectLst/>
                          <a:latin typeface="Times New Roman" pitchFamily="18" charset="0"/>
                          <a:ea typeface="+mn-ea"/>
                          <a:cs typeface="Times New Roman" pitchFamily="18" charset="0"/>
                        </a:rPr>
                        <a:t>năm</a:t>
                      </a:r>
                      <a:r>
                        <a:rPr lang="en-US" sz="2200" kern="1200" dirty="0">
                          <a:solidFill>
                            <a:srgbClr val="002060"/>
                          </a:solidFill>
                          <a:effectLst/>
                          <a:latin typeface="Times New Roman" pitchFamily="18" charset="0"/>
                          <a:ea typeface="+mn-ea"/>
                          <a:cs typeface="Times New Roman" pitchFamily="18" charset="0"/>
                        </a:rPr>
                        <a:t> 2022 </a:t>
                      </a:r>
                      <a:r>
                        <a:rPr lang="en-US" sz="2200" kern="1200" dirty="0" err="1">
                          <a:solidFill>
                            <a:srgbClr val="002060"/>
                          </a:solidFill>
                          <a:effectLst/>
                          <a:latin typeface="Times New Roman" pitchFamily="18" charset="0"/>
                          <a:ea typeface="+mn-ea"/>
                          <a:cs typeface="Times New Roman" pitchFamily="18" charset="0"/>
                        </a:rPr>
                        <a:t>của</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Thủ</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tướng</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Chính</a:t>
                      </a:r>
                      <a:r>
                        <a:rPr lang="en-US" sz="2200" kern="1200" dirty="0">
                          <a:solidFill>
                            <a:srgbClr val="002060"/>
                          </a:solidFill>
                          <a:effectLst/>
                          <a:latin typeface="Times New Roman" pitchFamily="18" charset="0"/>
                          <a:ea typeface="+mn-ea"/>
                          <a:cs typeface="Times New Roman" pitchFamily="18" charset="0"/>
                        </a:rPr>
                        <a:t> </a:t>
                      </a:r>
                      <a:r>
                        <a:rPr lang="en-US" sz="2200" kern="1200" dirty="0" err="1">
                          <a:solidFill>
                            <a:srgbClr val="002060"/>
                          </a:solidFill>
                          <a:effectLst/>
                          <a:latin typeface="Times New Roman" pitchFamily="18" charset="0"/>
                          <a:ea typeface="+mn-ea"/>
                          <a:cs typeface="Times New Roman" pitchFamily="18" charset="0"/>
                        </a:rPr>
                        <a:t>phủ</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itchFamily="18" charset="0"/>
                          <a:ea typeface="Times New Roman" panose="02020603050405020304" pitchFamily="18" charset="0"/>
                          <a:cs typeface="Times New Roman" pitchFamily="18" charset="0"/>
                        </a:rPr>
                        <a:t>2022-2025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a16="http://schemas.microsoft.com/office/drawing/2014/main" val="2907121411"/>
                  </a:ext>
                </a:extLst>
              </a:tr>
            </a:tbl>
          </a:graphicData>
        </a:graphic>
      </p:graphicFrame>
    </p:spTree>
    <p:extLst>
      <p:ext uri="{BB962C8B-B14F-4D97-AF65-F5344CB8AC3E}">
        <p14:creationId xmlns:p14="http://schemas.microsoft.com/office/powerpoint/2010/main" val="37017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nghiệp</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Phát</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triển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130620"/>
          <a:ext cx="10901098" cy="5277903"/>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10066">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659149">
                <a:tc>
                  <a:txBody>
                    <a:bodyPr/>
                    <a:lstStyle/>
                    <a:p>
                      <a:pPr marL="83820" marR="83185" algn="just">
                        <a:lnSpc>
                          <a:spcPct val="115000"/>
                        </a:lnSpc>
                        <a:spcBef>
                          <a:spcPts val="300"/>
                        </a:spcBef>
                        <a:spcAft>
                          <a:spcPts val="300"/>
                        </a:spcAft>
                        <a:tabLst>
                          <a:tab pos="978535" algn="l"/>
                        </a:tabLst>
                      </a:pPr>
                      <a:r>
                        <a:rPr lang="pt-PT"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các cơ sở dữ liệu ngành nông nghiệp</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659149">
                <a:tc>
                  <a:txBody>
                    <a:bodyPr/>
                    <a:lstStyle/>
                    <a:p>
                      <a:pPr marL="83820" marR="83185" algn="just">
                        <a:lnSpc>
                          <a:spcPct val="115000"/>
                        </a:lnSpc>
                        <a:spcBef>
                          <a:spcPts val="300"/>
                        </a:spcBef>
                        <a:spcAft>
                          <a:spcPts val="300"/>
                        </a:spcAft>
                      </a:pPr>
                      <a:r>
                        <a:rPr lang="pt-PT"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 chuyển đổi số trong các lĩnh vực trồng trọt và bảo vệ thực vật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78964539"/>
                  </a:ext>
                </a:extLst>
              </a:tr>
              <a:tr h="793865">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1323323"/>
                  </a:ext>
                </a:extLst>
              </a:tr>
              <a:tr h="383972">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2023 - 2024</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52371372"/>
                  </a:ext>
                </a:extLst>
              </a:tr>
              <a:tr h="383972">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Gia Lai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2022 - 2023</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89649659"/>
                  </a:ext>
                </a:extLst>
              </a:tr>
              <a:tr h="793865">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hệ thống thông tin thống kê, đánh giá thiệt hại do thiên tai gây ra trên địa bàn tỉnh Gia Lai và hệ thống quản lý hoạt động quỹ phòng chống thiên tai.</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2022 - 2023</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64483"/>
                  </a:ext>
                </a:extLst>
              </a:tr>
              <a:tr h="793865">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chuyển đối số trong xây dựng nông thôn mới; xây dựng các mô hình xã/thôn nông thôn mới thông minh.</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07121411"/>
                  </a:ext>
                </a:extLst>
              </a:tr>
            </a:tbl>
          </a:graphicData>
        </a:graphic>
      </p:graphicFrame>
    </p:spTree>
    <p:extLst>
      <p:ext uri="{BB962C8B-B14F-4D97-AF65-F5344CB8AC3E}">
        <p14:creationId xmlns:p14="http://schemas.microsoft.com/office/powerpoint/2010/main" val="390749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Khác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nhau</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giữa</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điện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tử</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số</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33798705"/>
              </p:ext>
            </p:extLst>
          </p:nvPr>
        </p:nvGraphicFramePr>
        <p:xfrm>
          <a:off x="272717" y="1024170"/>
          <a:ext cx="11752815" cy="5737120"/>
        </p:xfrm>
        <a:graphic>
          <a:graphicData uri="http://schemas.openxmlformats.org/drawingml/2006/table">
            <a:tbl>
              <a:tblPr firstRow="1" firstCol="1" bandRow="1">
                <a:tableStyleId>{5C22544A-7EE6-4342-B048-85BDC9FD1C3A}</a:tableStyleId>
              </a:tblPr>
              <a:tblGrid>
                <a:gridCol w="3355356">
                  <a:extLst>
                    <a:ext uri="{9D8B030D-6E8A-4147-A177-3AD203B41FA5}">
                      <a16:colId xmlns:a16="http://schemas.microsoft.com/office/drawing/2014/main" val="1862964634"/>
                    </a:ext>
                  </a:extLst>
                </a:gridCol>
                <a:gridCol w="3898782">
                  <a:extLst>
                    <a:ext uri="{9D8B030D-6E8A-4147-A177-3AD203B41FA5}">
                      <a16:colId xmlns:a16="http://schemas.microsoft.com/office/drawing/2014/main" val="3405199023"/>
                    </a:ext>
                  </a:extLst>
                </a:gridCol>
                <a:gridCol w="4498677">
                  <a:extLst>
                    <a:ext uri="{9D8B030D-6E8A-4147-A177-3AD203B41FA5}">
                      <a16:colId xmlns:a16="http://schemas.microsoft.com/office/drawing/2014/main" val="3136590175"/>
                    </a:ext>
                  </a:extLst>
                </a:gridCol>
              </a:tblGrid>
              <a:tr h="550761">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Tiêu</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chí</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Chính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phủ</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điện</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tử</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Chính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phủ</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số</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97965787"/>
                  </a:ext>
                </a:extLst>
              </a:tr>
              <a:tr h="1256069">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Lắng nghe, thu thập phản hồi</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dân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 biến vạn vật</a:t>
                      </a:r>
                    </a:p>
                  </a:txBody>
                  <a:tcPr anchor="ctr"/>
                </a:tc>
                <a:extLst>
                  <a:ext uri="{0D108BD9-81ED-4DB2-BD59-A6C34878D82A}">
                    <a16:rowId xmlns:a16="http://schemas.microsoft.com/office/drawing/2014/main" val="688117916"/>
                  </a:ext>
                </a:extLst>
              </a:tr>
              <a:tr h="709750">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Gắn với</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Cải cách thủ tục hành chính</a:t>
                      </a: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Thay đổi mô hình quản trị công</a:t>
                      </a:r>
                    </a:p>
                  </a:txBody>
                  <a:tcPr anchor="ctr"/>
                </a:tc>
                <a:extLst>
                  <a:ext uri="{0D108BD9-81ED-4DB2-BD59-A6C34878D82A}">
                    <a16:rowId xmlns:a16="http://schemas.microsoft.com/office/drawing/2014/main" val="355701532"/>
                  </a:ext>
                </a:extLst>
              </a:tr>
              <a:tr h="1287306">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Thước đo chính</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TTHC trực tuyến</a:t>
                      </a: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TTHC mất đi</a:t>
                      </a:r>
                    </a:p>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(giảm 30%)</a:t>
                      </a:r>
                    </a:p>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dịch vụ công số mới được tạo ra</a:t>
                      </a:r>
                    </a:p>
                  </a:txBody>
                  <a:tcPr anchor="ctr"/>
                </a:tc>
                <a:extLst>
                  <a:ext uri="{0D108BD9-81ED-4DB2-BD59-A6C34878D82A}">
                    <a16:rowId xmlns:a16="http://schemas.microsoft.com/office/drawing/2014/main" val="3835832259"/>
                  </a:ext>
                </a:extLst>
              </a:tr>
              <a:tr h="709750">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Thách thức chính</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Liên thông, tích hợp</a:t>
                      </a: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 lý thay đổi, toàn bộ</a:t>
                      </a:r>
                    </a:p>
                  </a:txBody>
                  <a:tcPr anchor="ctr"/>
                </a:tc>
                <a:extLst>
                  <a:ext uri="{0D108BD9-81ED-4DB2-BD59-A6C34878D82A}">
                    <a16:rowId xmlns:a16="http://schemas.microsoft.com/office/drawing/2014/main" val="3978719937"/>
                  </a:ext>
                </a:extLst>
              </a:tr>
              <a:tr h="825218">
                <a:tc>
                  <a:txBody>
                    <a:bodyPr/>
                    <a:lstStyle/>
                    <a:p>
                      <a:pPr>
                        <a:lnSpc>
                          <a:spcPct val="115000"/>
                        </a:lnSpc>
                        <a:spcAft>
                          <a:spcPts val="300"/>
                        </a:spcAft>
                      </a:pP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lường</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 lường được một phần, bị đứt quãng</a:t>
                      </a:r>
                    </a:p>
                  </a:txBody>
                  <a:tcPr anchor="ctr"/>
                </a:tc>
                <a:tc>
                  <a:txBody>
                    <a:bodyPr/>
                    <a:lstStyle/>
                    <a:p>
                      <a:pPr algn="ctr">
                        <a:lnSpc>
                          <a:spcPct val="115000"/>
                        </a:lnSpc>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36448990"/>
                  </a:ext>
                </a:extLst>
              </a:tr>
            </a:tbl>
          </a:graphicData>
        </a:graphic>
      </p:graphicFrame>
    </p:spTree>
    <p:extLst>
      <p:ext uri="{BB962C8B-B14F-4D97-AF65-F5344CB8AC3E}">
        <p14:creationId xmlns:p14="http://schemas.microsoft.com/office/powerpoint/2010/main" val="11745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Giao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Vận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tải</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766369977"/>
              </p:ext>
            </p:extLst>
          </p:nvPr>
        </p:nvGraphicFramePr>
        <p:xfrm>
          <a:off x="572089" y="1324588"/>
          <a:ext cx="10901098" cy="3857011"/>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61325">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715758">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GTVT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logistics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279928">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các hệ thống quản lý về giao thông vận tải trên nền tảng số; tổ chức, cung cấp, khai thác, chia sẻ dữ liệu số phục vụ hoạt động của cơ quan nhà nước và cho các tổ chức, cá nhân theo quy định của pháp luật</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2024-2030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78964539"/>
                  </a:ext>
                </a:extLst>
              </a:tr>
            </a:tbl>
          </a:graphicData>
        </a:graphic>
      </p:graphicFrame>
    </p:spTree>
    <p:extLst>
      <p:ext uri="{BB962C8B-B14F-4D97-AF65-F5344CB8AC3E}">
        <p14:creationId xmlns:p14="http://schemas.microsoft.com/office/powerpoint/2010/main" val="74583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Tài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nguyên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Môi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trường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429491" y="1030611"/>
          <a:ext cx="11471564" cy="5046628"/>
        </p:xfrm>
        <a:graphic>
          <a:graphicData uri="http://schemas.openxmlformats.org/drawingml/2006/table">
            <a:tbl>
              <a:tblPr firstRow="1" bandRow="1">
                <a:tableStyleId>{5C22544A-7EE6-4342-B048-85BDC9FD1C3A}</a:tableStyleId>
              </a:tblPr>
              <a:tblGrid>
                <a:gridCol w="9903344">
                  <a:extLst>
                    <a:ext uri="{9D8B030D-6E8A-4147-A177-3AD203B41FA5}">
                      <a16:colId xmlns:a16="http://schemas.microsoft.com/office/drawing/2014/main" val="795757606"/>
                    </a:ext>
                  </a:extLst>
                </a:gridCol>
                <a:gridCol w="1568220">
                  <a:extLst>
                    <a:ext uri="{9D8B030D-6E8A-4147-A177-3AD203B41FA5}">
                      <a16:colId xmlns:a16="http://schemas.microsoft.com/office/drawing/2014/main" val="1354853945"/>
                    </a:ext>
                  </a:extLst>
                </a:gridCol>
              </a:tblGrid>
              <a:tr h="808794">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92618">
                <a:tc>
                  <a:txBody>
                    <a:bodyPr/>
                    <a:lstStyle/>
                    <a:p>
                      <a:pPr marL="83820" marR="83185" algn="just">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15000"/>
                        </a:lnSpc>
                        <a:spcBef>
                          <a:spcPts val="300"/>
                        </a:spcBef>
                        <a:spcAft>
                          <a:spcPts val="300"/>
                        </a:spcAft>
                      </a:pPr>
                      <a:r>
                        <a:rPr lang="en-US" sz="2200" dirty="0" err="1">
                          <a:solidFill>
                            <a:srgbClr val="002060"/>
                          </a:solidFill>
                          <a:effectLst/>
                          <a:latin typeface="Times New Roman" panose="02020603050405020304" pitchFamily="18" charset="0"/>
                          <a:cs typeface="Times New Roman" panose="02020603050405020304" pitchFamily="18" charset="0"/>
                        </a:rPr>
                        <a:t>Thường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xuyên</a:t>
                      </a:r>
                      <a:endParaRPr lang="en-US" sz="2200" dirty="0">
                        <a:solidFill>
                          <a:srgbClr val="002060"/>
                        </a:solidFill>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201867">
                <a:tc>
                  <a:txBody>
                    <a:bodyPr/>
                    <a:lstStyle/>
                    <a:p>
                      <a:pPr marL="83820" marR="83185" algn="just">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vMerge="1">
                  <a:txBody>
                    <a:bodyPr/>
                    <a:lstStyle/>
                    <a:p>
                      <a:pPr algn="ctr">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79529931"/>
                  </a:ext>
                </a:extLst>
              </a:tr>
              <a:tr h="792618">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TTHC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3">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p>
                  </a:txBody>
                  <a:tcPr marL="0" marR="0" marT="0" marB="0" anchor="ctr"/>
                </a:tc>
                <a:extLst>
                  <a:ext uri="{0D108BD9-81ED-4DB2-BD59-A6C34878D82A}">
                    <a16:rowId xmlns:a16="http://schemas.microsoft.com/office/drawing/2014/main" val="3671415209"/>
                  </a:ext>
                </a:extLst>
              </a:tr>
              <a:tr h="658113">
                <a:tc>
                  <a:txBody>
                    <a:bodyPr/>
                    <a:lstStyle/>
                    <a:p>
                      <a:pPr marL="83820" marR="83185" algn="just">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CNTT;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vMerge="1">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10735641"/>
                  </a:ext>
                </a:extLst>
              </a:tr>
              <a:tr h="792618">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viễn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thám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thảm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vMerge="1">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78964539"/>
                  </a:ext>
                </a:extLst>
              </a:tr>
            </a:tbl>
          </a:graphicData>
        </a:graphic>
      </p:graphicFrame>
    </p:spTree>
    <p:extLst>
      <p:ext uri="{BB962C8B-B14F-4D97-AF65-F5344CB8AC3E}">
        <p14:creationId xmlns:p14="http://schemas.microsoft.com/office/powerpoint/2010/main" val="21434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Tài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nguyên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Môi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trường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90"/>
          <a:ext cx="10901098" cy="4627926"/>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736123">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620037">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 Quyết định số 2178/</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Đ-TTg ngày 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2020 của Thủ tướng Chính phủ</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p>
                  </a:txBody>
                  <a:tcPr marL="0" marR="0" marT="0" marB="0" anchor="ctr"/>
                </a:tc>
                <a:extLst>
                  <a:ext uri="{0D108BD9-81ED-4DB2-BD59-A6C34878D82A}">
                    <a16:rowId xmlns:a16="http://schemas.microsoft.com/office/drawing/2014/main" val="1089746743"/>
                  </a:ext>
                </a:extLst>
              </a:tr>
              <a:tr h="620037">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Hoàn thiện việc tích hợp, kết nối, chia sẻ các hệ thống dữ liệu ngành tài nguyên môi trường phục vụ Chính phủ số, chính quyền số, kinh tế số, xã hội số và đô thị thị thông minh.</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vMerge="1">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79529931"/>
                  </a:ext>
                </a:extLst>
              </a:tr>
              <a:tr h="620037">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Gia Lai </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2022-2024</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71415209"/>
                  </a:ext>
                </a:extLst>
              </a:tr>
              <a:tr h="620037">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Duy trì vận hành, nâng cấp, bổ sung hạ tầng kỹ thuật các hệ thống thông tin, cơ sở dữ liệu ngành tài nguyên môi trường.</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15000"/>
                        </a:lnSpc>
                        <a:spcBef>
                          <a:spcPts val="300"/>
                        </a:spcBef>
                        <a:spcAft>
                          <a:spcPts val="300"/>
                        </a:spcAft>
                      </a:pPr>
                      <a:r>
                        <a:rPr lang="en-US" sz="2200" dirty="0" err="1">
                          <a:solidFill>
                            <a:srgbClr val="002060"/>
                          </a:solidFill>
                          <a:effectLst/>
                          <a:latin typeface="Times New Roman" panose="02020603050405020304" pitchFamily="18" charset="0"/>
                          <a:cs typeface="Times New Roman" panose="02020603050405020304" pitchFamily="18" charset="0"/>
                        </a:rPr>
                        <a:t>Thường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xuyên</a:t>
                      </a:r>
                      <a:endParaRPr lang="en-US" sz="2200" dirty="0">
                        <a:solidFill>
                          <a:srgbClr val="002060"/>
                        </a:solidFill>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10735641"/>
                  </a:ext>
                </a:extLst>
              </a:tr>
              <a:tr h="620037">
                <a:tc>
                  <a:txBody>
                    <a:bodyPr/>
                    <a:lstStyle/>
                    <a:p>
                      <a:pPr marL="83820" marR="83185" algn="just">
                        <a:lnSpc>
                          <a:spcPct val="115000"/>
                        </a:lnSpc>
                        <a:spcBef>
                          <a:spcPts val="300"/>
                        </a:spcBef>
                        <a:spcAft>
                          <a:spcPts val="300"/>
                        </a:spcAft>
                        <a:tabLst>
                          <a:tab pos="978535" algn="l"/>
                        </a:tabLs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vMerge="1">
                  <a:txBody>
                    <a:bodyPr/>
                    <a:lstStyle/>
                    <a:p>
                      <a:pPr algn="ctr">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78964539"/>
                  </a:ext>
                </a:extLst>
              </a:tr>
            </a:tbl>
          </a:graphicData>
        </a:graphic>
      </p:graphicFrame>
    </p:spTree>
    <p:extLst>
      <p:ext uri="{BB962C8B-B14F-4D97-AF65-F5344CB8AC3E}">
        <p14:creationId xmlns:p14="http://schemas.microsoft.com/office/powerpoint/2010/main" val="12965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Tài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nguyên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Môi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trường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1938272295"/>
              </p:ext>
            </p:extLst>
          </p:nvPr>
        </p:nvGraphicFramePr>
        <p:xfrm>
          <a:off x="572089" y="1324589"/>
          <a:ext cx="10901098" cy="3801593"/>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48949">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261538">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2025-2030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691106">
                <a:tc>
                  <a:txBody>
                    <a:bodyPr/>
                    <a:lstStyle/>
                    <a:p>
                      <a:pPr marL="83820" marR="83185" algn="just">
                        <a:lnSpc>
                          <a:spcPct val="115000"/>
                        </a:lnSpc>
                        <a:spcBef>
                          <a:spcPts val="300"/>
                        </a:spcBef>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17/2021/TT-BTNMT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14/10/2021;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Trung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ương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79529931"/>
                  </a:ext>
                </a:extLst>
              </a:tr>
            </a:tbl>
          </a:graphicData>
        </a:graphic>
      </p:graphicFrame>
    </p:spTree>
    <p:extLst>
      <p:ext uri="{BB962C8B-B14F-4D97-AF65-F5344CB8AC3E}">
        <p14:creationId xmlns:p14="http://schemas.microsoft.com/office/powerpoint/2010/main" val="14054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478"/>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Thương</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922566286"/>
              </p:ext>
            </p:extLst>
          </p:nvPr>
        </p:nvGraphicFramePr>
        <p:xfrm>
          <a:off x="572089" y="1324590"/>
          <a:ext cx="10901098" cy="5046623"/>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774807">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52725">
                <a:tc>
                  <a:txBody>
                    <a:bodyPr/>
                    <a:lstStyle/>
                    <a:p>
                      <a:pPr marL="83820" marR="83185">
                        <a:lnSpc>
                          <a:spcPct val="115000"/>
                        </a:lnSpc>
                        <a:spcBef>
                          <a:spcPts val="300"/>
                        </a:spcBef>
                        <a:spcAft>
                          <a:spcPts val="300"/>
                        </a:spcAft>
                        <a:tabLst>
                          <a:tab pos="978535" algn="l"/>
                        </a:tabLst>
                      </a:pPr>
                      <a:r>
                        <a:rPr lang="pt-PT" sz="2200" spc="-10" dirty="0">
                          <a:solidFill>
                            <a:srgbClr val="002060"/>
                          </a:solidFill>
                          <a:effectLst/>
                          <a:latin typeface="Times New Roman" pitchFamily="18" charset="0"/>
                          <a:ea typeface="Times New Roman" panose="02020603050405020304" pitchFamily="18" charset="0"/>
                          <a:cs typeface="Times New Roman" pitchFamily="18" charset="0"/>
                        </a:rPr>
                        <a:t>Triển khai thực hiện Kế hoạch phát triển Thương mại điện tử tỉnh Gia Lai giai đoạn 2021-2025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itchFamily="18" charset="0"/>
                          <a:ea typeface="Times New Roman" panose="02020603050405020304" pitchFamily="18" charset="0"/>
                          <a:cs typeface="Times New Roman" pitchFamily="18" charset="0"/>
                        </a:rPr>
                        <a:t>2022 - 2025</a:t>
                      </a:r>
                    </a:p>
                  </a:txBody>
                  <a:tcPr marL="0" marR="0" marT="0" marB="0" anchor="ctr"/>
                </a:tc>
                <a:extLst>
                  <a:ext uri="{0D108BD9-81ED-4DB2-BD59-A6C34878D82A}">
                    <a16:rowId xmlns:a16="http://schemas.microsoft.com/office/drawing/2014/main" val="1089746743"/>
                  </a:ext>
                </a:extLst>
              </a:tr>
              <a:tr h="752725">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Xây</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dựng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Cơ</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sở</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dữ</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liệu</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Doanh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nghiệp</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Hộ</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kinh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doanh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cá</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thể</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thuộc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phạm</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vi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quản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lý</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của</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Sở</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Thương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a:t>
                      </a: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itchFamily="18" charset="0"/>
                          <a:ea typeface="Times New Roman" panose="02020603050405020304" pitchFamily="18" charset="0"/>
                          <a:cs typeface="Times New Roman" pitchFamily="18" charset="0"/>
                        </a:rPr>
                        <a:t>2023 - 2025</a:t>
                      </a:r>
                    </a:p>
                  </a:txBody>
                  <a:tcPr marL="0" marR="0" marT="0" marB="0" anchor="ctr"/>
                </a:tc>
                <a:extLst>
                  <a:ext uri="{0D108BD9-81ED-4DB2-BD59-A6C34878D82A}">
                    <a16:rowId xmlns:a16="http://schemas.microsoft.com/office/drawing/2014/main" val="3060337627"/>
                  </a:ext>
                </a:extLst>
              </a:tr>
              <a:tr h="630458">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Xây</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dựng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Đề</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án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Hội</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chợ</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triển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lãm</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trực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tuyến</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itchFamily="18" charset="0"/>
                          <a:ea typeface="Times New Roman" panose="02020603050405020304" pitchFamily="18" charset="0"/>
                          <a:cs typeface="Times New Roman" pitchFamily="18" charset="0"/>
                        </a:rPr>
                        <a:t>2024-2025</a:t>
                      </a:r>
                    </a:p>
                  </a:txBody>
                  <a:tcPr marL="0" marR="0" marT="0" marB="0" anchor="ctr"/>
                </a:tc>
                <a:extLst>
                  <a:ext uri="{0D108BD9-81ED-4DB2-BD59-A6C34878D82A}">
                    <a16:rowId xmlns:a16="http://schemas.microsoft.com/office/drawing/2014/main" val="3988667085"/>
                  </a:ext>
                </a:extLst>
              </a:tr>
              <a:tr h="752725">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Xây</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dựng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Đề</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án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khảo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sát</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đánh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giá</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mức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độ</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sẵn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sàng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sản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xuất</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minh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thí</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điểm</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mô</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hình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nhà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máy</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minh</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itchFamily="18" charset="0"/>
                          <a:ea typeface="Times New Roman" panose="02020603050405020304" pitchFamily="18" charset="0"/>
                          <a:cs typeface="Times New Roman" pitchFamily="18" charset="0"/>
                        </a:rPr>
                        <a:t>2023-2025</a:t>
                      </a:r>
                    </a:p>
                  </a:txBody>
                  <a:tcPr marL="0" marR="0" marT="0" marB="0" anchor="ctr"/>
                </a:tc>
                <a:extLst>
                  <a:ext uri="{0D108BD9-81ED-4DB2-BD59-A6C34878D82A}">
                    <a16:rowId xmlns:a16="http://schemas.microsoft.com/office/drawing/2014/main" val="4012104915"/>
                  </a:ext>
                </a:extLst>
              </a:tr>
              <a:tr h="752725">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Xây</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dựng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Đề</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án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hỗ</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trợ</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chuyển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đổi</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số</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cho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doanh</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nghiệp</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nhỏ</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vừa</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cơ</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sở</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sản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xuất</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cá</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thể</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itchFamily="18" charset="0"/>
                          <a:ea typeface="Times New Roman" panose="02020603050405020304" pitchFamily="18" charset="0"/>
                          <a:cs typeface="Times New Roman" pitchFamily="18" charset="0"/>
                        </a:rPr>
                        <a:t>2024-2025</a:t>
                      </a:r>
                    </a:p>
                  </a:txBody>
                  <a:tcPr marL="0" marR="0" marT="0" marB="0" anchor="ctr"/>
                </a:tc>
                <a:extLst>
                  <a:ext uri="{0D108BD9-81ED-4DB2-BD59-A6C34878D82A}">
                    <a16:rowId xmlns:a16="http://schemas.microsoft.com/office/drawing/2014/main" val="2575241561"/>
                  </a:ext>
                </a:extLst>
              </a:tr>
              <a:tr h="630458">
                <a:tc>
                  <a:txBody>
                    <a:bodyPr/>
                    <a:lstStyle/>
                    <a:p>
                      <a:pPr marL="83820" marR="83185" algn="just">
                        <a:lnSpc>
                          <a:spcPct val="115000"/>
                        </a:lnSpc>
                        <a:spcBef>
                          <a:spcPts val="300"/>
                        </a:spcBef>
                        <a:spcAft>
                          <a:spcPts val="300"/>
                        </a:spcAft>
                        <a:tabLst>
                          <a:tab pos="978535" algn="l"/>
                        </a:tabLst>
                      </a:pPr>
                      <a:r>
                        <a:rPr lang="vi-VN" sz="2200" dirty="0">
                          <a:solidFill>
                            <a:srgbClr val="002060"/>
                          </a:solidFill>
                          <a:effectLst/>
                          <a:latin typeface="Times New Roman" pitchFamily="18" charset="0"/>
                          <a:ea typeface="Times New Roman" panose="02020603050405020304" pitchFamily="18" charset="0"/>
                          <a:cs typeface="Times New Roman" pitchFamily="18" charset="0"/>
                        </a:rPr>
                        <a:t>Nâng cao năng lực cho đội ngũ thực thi pháp luật về thương mại điện tử</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itchFamily="18" charset="0"/>
                          <a:ea typeface="Times New Roman" panose="02020603050405020304" pitchFamily="18" charset="0"/>
                          <a:cs typeface="Times New Roman" pitchFamily="18" charset="0"/>
                        </a:rPr>
                        <a:t>2022-2025</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extLst>
                  <a:ext uri="{0D108BD9-81ED-4DB2-BD59-A6C34878D82A}">
                    <a16:rowId xmlns:a16="http://schemas.microsoft.com/office/drawing/2014/main" val="3479529931"/>
                  </a:ext>
                </a:extLst>
              </a:tr>
            </a:tbl>
          </a:graphicData>
        </a:graphic>
      </p:graphicFrame>
    </p:spTree>
    <p:extLst>
      <p:ext uri="{BB962C8B-B14F-4D97-AF65-F5344CB8AC3E}">
        <p14:creationId xmlns:p14="http://schemas.microsoft.com/office/powerpoint/2010/main" val="30129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Văn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hóa</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Thể</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thao</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Du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lịch</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90"/>
          <a:ext cx="10901098" cy="4887493"/>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765934">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50615">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2022 - 2025</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623238">
                <a:tc>
                  <a:txBody>
                    <a:bodyPr/>
                    <a:lstStyle/>
                    <a:p>
                      <a:pPr marL="83820" marR="83185" algn="just">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Ứng dụng công nghệ số trong đẩy mạnh công tác xúc tiến, quảng bá du lịch.</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2022 - 2025</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0337627"/>
                  </a:ext>
                </a:extLst>
              </a:tr>
              <a:tr h="750615">
                <a:tc>
                  <a:txBody>
                    <a:bodyPr/>
                    <a:lstStyle/>
                    <a:p>
                      <a:pPr marL="83820" marR="83185" algn="just">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Tăng cường đào tạo, bồi dưỡng nguồn nhân lực chuyên sâu về quản lý du lịch gắn với nội dung ứng dụng công nghệ số, quản lý điểm đến.</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2022 - 2025</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88667085"/>
                  </a:ext>
                </a:extLst>
              </a:tr>
              <a:tr h="750615">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206/QĐ-</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TTg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11/02/2021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2022 - 2025</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12104915"/>
                  </a:ext>
                </a:extLst>
              </a:tr>
              <a:tr h="623238">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 đổi số trong lĩnh vực quản lý di sản, bảo tàng.</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2022 - 2025</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75241561"/>
                  </a:ext>
                </a:extLst>
              </a:tr>
              <a:tr h="623238">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 đổi số trong lĩnh vực thể thao</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2022 - 2025</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79529931"/>
                  </a:ext>
                </a:extLst>
              </a:tr>
            </a:tbl>
          </a:graphicData>
        </a:graphic>
      </p:graphicFrame>
    </p:spTree>
    <p:extLst>
      <p:ext uri="{BB962C8B-B14F-4D97-AF65-F5344CB8AC3E}">
        <p14:creationId xmlns:p14="http://schemas.microsoft.com/office/powerpoint/2010/main" val="30808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Khoa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học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Công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nghệ</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3323273147"/>
              </p:ext>
            </p:extLst>
          </p:nvPr>
        </p:nvGraphicFramePr>
        <p:xfrm>
          <a:off x="572089" y="1324590"/>
          <a:ext cx="10901098" cy="4887492"/>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783290">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163969">
                <a:tc>
                  <a:txBody>
                    <a:bodyPr/>
                    <a:lstStyle/>
                    <a:p>
                      <a:pPr marL="83820" marR="83185" algn="just">
                        <a:lnSpc>
                          <a:spcPct val="115000"/>
                        </a:lnSpc>
                        <a:spcBef>
                          <a:spcPts val="300"/>
                        </a:spcBef>
                        <a:spcAft>
                          <a:spcPts val="300"/>
                        </a:spcAft>
                        <a:tabLst>
                          <a:tab pos="978535" algn="l"/>
                        </a:tabLst>
                      </a:pP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767624">
                <a:tc>
                  <a:txBody>
                    <a:bodyPr/>
                    <a:lstStyle/>
                    <a:p>
                      <a:pPr marL="83820" marR="83185" algn="just">
                        <a:lnSpc>
                          <a:spcPct val="115000"/>
                        </a:lnSpc>
                        <a:spcBef>
                          <a:spcPts val="300"/>
                        </a:spcBef>
                        <a:spcAft>
                          <a:spcPts val="300"/>
                        </a:spcAft>
                        <a:tabLst>
                          <a:tab pos="978535" algn="l"/>
                        </a:tabLst>
                      </a:pP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khoa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0337627"/>
                  </a:ext>
                </a:extLst>
              </a:tr>
              <a:tr h="637361">
                <a:tc>
                  <a:txBody>
                    <a:bodyPr/>
                    <a:lstStyle/>
                    <a:p>
                      <a:pPr marL="83820" marR="83185" algn="just">
                        <a:lnSpc>
                          <a:spcPct val="115000"/>
                        </a:lnSpc>
                        <a:spcBef>
                          <a:spcPts val="300"/>
                        </a:spcBef>
                        <a:spcAft>
                          <a:spcPts val="300"/>
                        </a:spcAft>
                        <a:tabLst>
                          <a:tab pos="978535" algn="l"/>
                        </a:tabLst>
                      </a:pPr>
                      <a:r>
                        <a:rPr lang="en-US" sz="2200" spc="-1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các cơ sở dữ liệu về k</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hoa học và công nghệ</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88667085"/>
                  </a:ext>
                </a:extLst>
              </a:tr>
              <a:tr h="767624">
                <a:tc>
                  <a:txBody>
                    <a:bodyPr/>
                    <a:lstStyle/>
                    <a:p>
                      <a:pPr marL="83820" marR="83185" algn="just">
                        <a:lnSpc>
                          <a:spcPct val="115000"/>
                        </a:lnSpc>
                        <a:spcBef>
                          <a:spcPts val="300"/>
                        </a:spcBef>
                        <a:spcAft>
                          <a:spcPts val="300"/>
                        </a:spcAft>
                        <a:tabLst>
                          <a:tab pos="978535" algn="l"/>
                        </a:tabLst>
                      </a:pP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CNTT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12104915"/>
                  </a:ext>
                </a:extLst>
              </a:tr>
              <a:tr h="767624">
                <a:tc>
                  <a:txBody>
                    <a:bodyPr/>
                    <a:lstStyle/>
                    <a:p>
                      <a:pPr marL="83820" marR="83185" algn="just">
                        <a:lnSpc>
                          <a:spcPct val="115000"/>
                        </a:lnSpc>
                        <a:spcBef>
                          <a:spcPts val="300"/>
                        </a:spcBef>
                        <a:spcAft>
                          <a:spcPts val="300"/>
                        </a:spcAft>
                        <a:tabLst>
                          <a:tab pos="978535" algn="l"/>
                        </a:tabLst>
                      </a:pP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spc="-1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75241561"/>
                  </a:ext>
                </a:extLst>
              </a:tr>
            </a:tbl>
          </a:graphicData>
        </a:graphic>
      </p:graphicFrame>
    </p:spTree>
    <p:extLst>
      <p:ext uri="{BB962C8B-B14F-4D97-AF65-F5344CB8AC3E}">
        <p14:creationId xmlns:p14="http://schemas.microsoft.com/office/powerpoint/2010/main" val="3096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Sở</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Lao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động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Thương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binh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Xã</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hội</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577885748"/>
              </p:ext>
            </p:extLst>
          </p:nvPr>
        </p:nvGraphicFramePr>
        <p:xfrm>
          <a:off x="572089" y="1177637"/>
          <a:ext cx="10901098" cy="5276956"/>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14753">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98459">
                <a:tc>
                  <a:txBody>
                    <a:bodyPr/>
                    <a:lstStyle/>
                    <a:p>
                      <a:pPr marL="78105" marR="19685" algn="just">
                        <a:lnSpc>
                          <a:spcPct val="115000"/>
                        </a:lnSpc>
                        <a:spcAft>
                          <a:spcPts val="1000"/>
                        </a:spcAft>
                        <a:tabLst>
                          <a:tab pos="978535" algn="l"/>
                        </a:tabLs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chương trình, nội dung đào tạo giáo dục nghề 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ổi mới và phát triển nội dung, chương trình đào tạo</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210723">
                <a:tc>
                  <a:txBody>
                    <a:bodyPr/>
                    <a:lstStyle/>
                    <a:p>
                      <a:pPr marL="78105" marR="19685" algn="just">
                        <a:lnSpc>
                          <a:spcPct val="115000"/>
                        </a:lnSpc>
                        <a:spcAft>
                          <a:spcPts val="10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âng cấp, hoàn thiện hệ thống thông tin quản lý giáo dục nghề 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 tảng học liệu số toàn ngành giáo dục nghề nghiệp theo nguyên tắc kết hợp học liệu mở với xây dựng thị trường trao đổi học liệu</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0337627"/>
                  </a:ext>
                </a:extLst>
              </a:tr>
              <a:tr h="830032">
                <a:tc>
                  <a:txBody>
                    <a:bodyPr/>
                    <a:lstStyle/>
                    <a:p>
                      <a:pPr marL="78105" marR="19685" algn="just">
                        <a:lnSpc>
                          <a:spcPct val="115000"/>
                        </a:lnSpc>
                        <a:spcAft>
                          <a:spcPts val="1000"/>
                        </a:spcAft>
                        <a:tabLst>
                          <a:tab pos="978535" algn="l"/>
                        </a:tabLs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Đào tạo, bồi dưỡng, cập nhật kiến thức, kỹ năng số cho nhà giáo, cán bộ quản lý giáo dục nghề nghiệp</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88667085"/>
                  </a:ext>
                </a:extLst>
              </a:tr>
              <a:tr h="1622989">
                <a:tc>
                  <a:txBody>
                    <a:bodyPr/>
                    <a:lstStyle/>
                    <a:p>
                      <a:pPr marL="93980" marR="41910" algn="just">
                        <a:lnSpc>
                          <a:spcPct val="115000"/>
                        </a:lnSpc>
                        <a:spcBef>
                          <a:spcPts val="600"/>
                        </a:spcBef>
                        <a:spcAft>
                          <a:spcPts val="6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 dịch vụ công trực tuyến, các phần mềm quản lý phục vụ cho công tác quản lý nhà nước về giáo dục nghề 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hát triển, nâng cấp và hoàn thiện cơ sở dữ liệu đồng bộ, thống nhất, đảm bảo kết nối, khai thác phục vụ xử lý thông tin theo yêu cầu quản lý, quản trị.</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12104915"/>
                  </a:ext>
                </a:extLst>
              </a:tr>
            </a:tbl>
          </a:graphicData>
        </a:graphic>
      </p:graphicFrame>
    </p:spTree>
    <p:extLst>
      <p:ext uri="{BB962C8B-B14F-4D97-AF65-F5344CB8AC3E}">
        <p14:creationId xmlns:p14="http://schemas.microsoft.com/office/powerpoint/2010/main" val="5634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Ban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Quản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lý</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Khu</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kinh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tế</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3439174735"/>
              </p:ext>
            </p:extLst>
          </p:nvPr>
        </p:nvGraphicFramePr>
        <p:xfrm>
          <a:off x="572089" y="1324589"/>
          <a:ext cx="10901098" cy="2665519"/>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900513">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882503">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882503">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Ứng dụng công nghệ số trong quản lý quy hoạch, cơ sở hạ tầng, môi trường các khu công nghiệp.</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2022 - 2030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0337627"/>
                  </a:ext>
                </a:extLst>
              </a:tr>
            </a:tbl>
          </a:graphicData>
        </a:graphic>
      </p:graphicFrame>
    </p:spTree>
    <p:extLst>
      <p:ext uri="{BB962C8B-B14F-4D97-AF65-F5344CB8AC3E}">
        <p14:creationId xmlns:p14="http://schemas.microsoft.com/office/powerpoint/2010/main" val="1522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Ban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Dân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tộc</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extLst>
              <p:ext uri="{D42A27DB-BD31-4B8C-83A1-F6EECF244321}">
                <p14:modId xmlns:p14="http://schemas.microsoft.com/office/powerpoint/2010/main" val="2317291468"/>
              </p:ext>
            </p:extLst>
          </p:nvPr>
        </p:nvGraphicFramePr>
        <p:xfrm>
          <a:off x="572089" y="1324590"/>
          <a:ext cx="10901098" cy="4772489"/>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78507">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742518">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Triển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khai</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các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hệ</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thống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tin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quản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lý</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liên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quan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đến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dân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tộc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thiểu</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số</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nâng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cấp</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hoàn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thiện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nền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tảng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nghệ</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số</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phục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vụ</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việc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quản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lý</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nhà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nước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về</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tác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dân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tộc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đồng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bộ</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liên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với</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các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hệ</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thống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tin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từ</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Trung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ương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đến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địa</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phương</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itchFamily="18" charset="0"/>
                          <a:ea typeface="Times New Roman" panose="02020603050405020304" pitchFamily="18" charset="0"/>
                          <a:cs typeface="Times New Roman" pitchFamily="18" charset="0"/>
                        </a:rPr>
                        <a:t>2022 - 2030</a:t>
                      </a:r>
                    </a:p>
                  </a:txBody>
                  <a:tcPr marL="0" marR="0" marT="0" marB="0" anchor="ctr"/>
                </a:tc>
                <a:extLst>
                  <a:ext uri="{0D108BD9-81ED-4DB2-BD59-A6C34878D82A}">
                    <a16:rowId xmlns:a16="http://schemas.microsoft.com/office/drawing/2014/main" val="1089746743"/>
                  </a:ext>
                </a:extLst>
              </a:tr>
              <a:tr h="853470">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Đào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tạo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tuyên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truyền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phổ</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biến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nâng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cao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nhận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thức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về</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việc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ứng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dụng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nghệ</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tin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cho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đồng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bào</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dân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tộc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thiểu</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số</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và</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cán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bộ</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làm</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công</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tác</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dân</a:t>
                      </a:r>
                      <a:r>
                        <a:rPr lang="en-US" sz="2200" dirty="0">
                          <a:solidFill>
                            <a:srgbClr val="002060"/>
                          </a:solidFill>
                          <a:effectLst/>
                          <a:latin typeface="Times New Roman" pitchFamily="18" charset="0"/>
                          <a:ea typeface="Times New Roman" panose="02020603050405020304" pitchFamily="18" charset="0"/>
                          <a:cs typeface="Times New Roman" pitchFamily="18" charset="0"/>
                        </a:rPr>
                        <a:t> </a:t>
                      </a:r>
                      <a:r>
                        <a:rPr lang="en-US" sz="2200" dirty="0" err="1">
                          <a:solidFill>
                            <a:srgbClr val="002060"/>
                          </a:solidFill>
                          <a:effectLst/>
                          <a:latin typeface="Times New Roman" pitchFamily="18" charset="0"/>
                          <a:ea typeface="Times New Roman" panose="02020603050405020304" pitchFamily="18" charset="0"/>
                          <a:cs typeface="Times New Roman" pitchFamily="18" charset="0"/>
                        </a:rPr>
                        <a:t>tộc</a:t>
                      </a:r>
                      <a:endParaRPr lang="en-US" sz="2200" dirty="0">
                        <a:solidFill>
                          <a:srgbClr val="002060"/>
                        </a:solidFill>
                        <a:effectLst/>
                        <a:latin typeface="Times New Roman" pitchFamily="18" charset="0"/>
                        <a:ea typeface="Times New Roman" panose="02020603050405020304" pitchFamily="18" charset="0"/>
                        <a:cs typeface="Times New Roman"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itchFamily="18" charset="0"/>
                          <a:ea typeface="Times New Roman" panose="02020603050405020304" pitchFamily="18" charset="0"/>
                          <a:cs typeface="Times New Roman" pitchFamily="18" charset="0"/>
                        </a:rPr>
                        <a:t>2022 - 2030</a:t>
                      </a:r>
                    </a:p>
                  </a:txBody>
                  <a:tcPr marL="0" marR="0" marT="0" marB="0" anchor="ctr"/>
                </a:tc>
                <a:extLst>
                  <a:ext uri="{0D108BD9-81ED-4DB2-BD59-A6C34878D82A}">
                    <a16:rowId xmlns:a16="http://schemas.microsoft.com/office/drawing/2014/main" val="3277086410"/>
                  </a:ext>
                </a:extLst>
              </a:tr>
              <a:tr h="1297994">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itchFamily="18" charset="0"/>
                          <a:ea typeface="Times New Roman" panose="02020603050405020304" pitchFamily="18" charset="0"/>
                          <a:cs typeface="Times New Roman" pitchFamily="18" charset="0"/>
                        </a:rPr>
                        <a:t>Triển khai các nhiệm vụ về ứng dụng, phát triển công nghệ thông tin, chuyển đổi số theo Chương trình mục tiêu quốc gia phát triển kinh tế - xã hội vùng đồng bào dân tộc thiểu số và miền núi.</a:t>
                      </a: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itchFamily="18" charset="0"/>
                          <a:ea typeface="Times New Roman" panose="02020603050405020304" pitchFamily="18" charset="0"/>
                          <a:cs typeface="Times New Roman" pitchFamily="18" charset="0"/>
                        </a:rPr>
                        <a:t>2022-2025</a:t>
                      </a:r>
                    </a:p>
                  </a:txBody>
                  <a:tcPr marL="0" marR="0" marT="0" marB="0" anchor="ctr"/>
                </a:tc>
                <a:extLst>
                  <a:ext uri="{0D108BD9-81ED-4DB2-BD59-A6C34878D82A}">
                    <a16:rowId xmlns:a16="http://schemas.microsoft.com/office/drawing/2014/main" val="3060337627"/>
                  </a:ext>
                </a:extLst>
              </a:tr>
            </a:tbl>
          </a:graphicData>
        </a:graphic>
      </p:graphicFrame>
    </p:spTree>
    <p:extLst>
      <p:ext uri="{BB962C8B-B14F-4D97-AF65-F5344CB8AC3E}">
        <p14:creationId xmlns:p14="http://schemas.microsoft.com/office/powerpoint/2010/main" val="17603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Khác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nhau</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giữa</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điện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tử</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số</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8282077"/>
              </p:ext>
            </p:extLst>
          </p:nvPr>
        </p:nvGraphicFramePr>
        <p:xfrm>
          <a:off x="568630" y="2766932"/>
          <a:ext cx="11054739" cy="3609426"/>
        </p:xfrm>
        <a:graphic>
          <a:graphicData uri="http://schemas.openxmlformats.org/drawingml/2006/table">
            <a:tbl>
              <a:tblPr firstRow="1" firstCol="1" bandRow="1">
                <a:tableStyleId>{5C22544A-7EE6-4342-B048-85BDC9FD1C3A}</a:tableStyleId>
              </a:tblPr>
              <a:tblGrid>
                <a:gridCol w="4810992">
                  <a:extLst>
                    <a:ext uri="{9D8B030D-6E8A-4147-A177-3AD203B41FA5}">
                      <a16:colId xmlns:a16="http://schemas.microsoft.com/office/drawing/2014/main" val="156152548"/>
                    </a:ext>
                  </a:extLst>
                </a:gridCol>
                <a:gridCol w="2673988">
                  <a:extLst>
                    <a:ext uri="{9D8B030D-6E8A-4147-A177-3AD203B41FA5}">
                      <a16:colId xmlns:a16="http://schemas.microsoft.com/office/drawing/2014/main" val="242647007"/>
                    </a:ext>
                  </a:extLst>
                </a:gridCol>
                <a:gridCol w="3569759">
                  <a:extLst>
                    <a:ext uri="{9D8B030D-6E8A-4147-A177-3AD203B41FA5}">
                      <a16:colId xmlns:a16="http://schemas.microsoft.com/office/drawing/2014/main" val="1216986673"/>
                    </a:ext>
                  </a:extLst>
                </a:gridCol>
              </a:tblGrid>
              <a:tr h="888098">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Tiêu</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chí</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Dịch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vụ</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trực</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tuyến</a:t>
                      </a:r>
                      <a:r>
                        <a:rPr lang="en-US" sz="2200" dirty="0">
                          <a:solidFill>
                            <a:srgbClr val="FFFF00"/>
                          </a:solidFill>
                          <a:effectLst/>
                          <a:latin typeface="Times New Roman" panose="02020603050405020304" pitchFamily="18" charset="0"/>
                          <a:cs typeface="Times New Roman" panose="02020603050405020304" pitchFamily="18" charset="0"/>
                        </a:rPr>
                        <a:t> (Online Service)</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Dịch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vụ</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số</a:t>
                      </a:r>
                      <a:endParaRPr lang="en-US" sz="2200" dirty="0">
                        <a:solidFill>
                          <a:srgbClr val="FFFF00"/>
                        </a:solidFill>
                        <a:effectLst/>
                        <a:latin typeface="Times New Roman" panose="02020603050405020304" pitchFamily="18" charset="0"/>
                        <a:cs typeface="Times New Roman" panose="02020603050405020304" pitchFamily="18" charset="0"/>
                      </a:endParaRPr>
                    </a:p>
                    <a:p>
                      <a:pPr indent="-1270" algn="ctr">
                        <a:lnSpc>
                          <a:spcPct val="115000"/>
                        </a:lnSpc>
                        <a:spcAft>
                          <a:spcPts val="300"/>
                        </a:spcAft>
                      </a:pPr>
                      <a:r>
                        <a:rPr lang="en-US" sz="2200" dirty="0">
                          <a:solidFill>
                            <a:srgbClr val="FFFF00"/>
                          </a:solidFill>
                          <a:effectLst/>
                          <a:latin typeface="Times New Roman" panose="02020603050405020304" pitchFamily="18" charset="0"/>
                          <a:cs typeface="Times New Roman" panose="02020603050405020304" pitchFamily="18" charset="0"/>
                        </a:rPr>
                        <a:t>(Digital Service)</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09453419"/>
                  </a:ext>
                </a:extLst>
              </a:tr>
              <a:tr h="888098">
                <a:tc>
                  <a:txBody>
                    <a:bodyPr/>
                    <a:lstStyle/>
                    <a:p>
                      <a:pPr>
                        <a:lnSpc>
                          <a:spcPct val="115000"/>
                        </a:lnSpc>
                        <a:spcAft>
                          <a:spcPts val="300"/>
                        </a:spcAft>
                      </a:pPr>
                      <a:r>
                        <a:rPr lang="en-US" sz="2200">
                          <a:solidFill>
                            <a:srgbClr val="FFFF00"/>
                          </a:solidFill>
                          <a:effectLst/>
                          <a:latin typeface="Times New Roman" panose="02020603050405020304" pitchFamily="18" charset="0"/>
                          <a:cs typeface="Times New Roman" panose="02020603050405020304" pitchFamily="18" charset="0"/>
                        </a:rPr>
                        <a:t>Cung cấp (Service Delivery Model)</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002060"/>
                          </a:solidFill>
                          <a:effectLst/>
                          <a:latin typeface="Times New Roman" panose="02020603050405020304" pitchFamily="18" charset="0"/>
                          <a:cs typeface="Times New Roman" panose="02020603050405020304" pitchFamily="18" charset="0"/>
                        </a:rPr>
                        <a:t>Thụ</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động</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cs typeface="Times New Roman" panose="02020603050405020304" pitchFamily="18" charset="0"/>
                        </a:rPr>
                        <a:t>theo</a:t>
                      </a:r>
                      <a:r>
                        <a:rPr lang="en-US" sz="2200" dirty="0">
                          <a:solidFill>
                            <a:srgbClr val="002060"/>
                          </a:solidFill>
                          <a:effectLst/>
                          <a:latin typeface="Times New Roman" panose="02020603050405020304" pitchFamily="18" charset="0"/>
                          <a:cs typeface="Times New Roman" panose="02020603050405020304" pitchFamily="18" charset="0"/>
                        </a:rPr>
                        <a:t> </a:t>
                      </a:r>
                      <a:r>
                        <a:rPr lang="en-US" sz="2200" err="1">
                          <a:solidFill>
                            <a:srgbClr val="002060"/>
                          </a:solidFill>
                          <a:effectLst/>
                          <a:latin typeface="Times New Roman" panose="02020603050405020304" pitchFamily="18" charset="0"/>
                          <a:cs typeface="Times New Roman" panose="02020603050405020304" pitchFamily="18" charset="0"/>
                        </a:rPr>
                        <a:t>yêu</a:t>
                      </a:r>
                      <a:r>
                        <a:rPr lang="en-US" sz="2200">
                          <a:solidFill>
                            <a:srgbClr val="002060"/>
                          </a:solidFill>
                          <a:effectLst/>
                          <a:latin typeface="Times New Roman" panose="02020603050405020304" pitchFamily="18" charset="0"/>
                          <a:cs typeface="Times New Roman" panose="02020603050405020304" pitchFamily="18" charset="0"/>
                        </a:rPr>
                        <a:t> cầu (</a:t>
                      </a:r>
                      <a:r>
                        <a:rPr lang="en-US" sz="2200" dirty="0">
                          <a:solidFill>
                            <a:srgbClr val="002060"/>
                          </a:solidFill>
                          <a:effectLst/>
                          <a:latin typeface="Times New Roman" panose="02020603050405020304" pitchFamily="18" charset="0"/>
                          <a:cs typeface="Times New Roman" panose="02020603050405020304" pitchFamily="18" charset="0"/>
                        </a:rPr>
                        <a:t>Reactive)</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Chủ động khi cần thiết</a:t>
                      </a:r>
                    </a:p>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(Proactive)</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53599320"/>
                  </a:ext>
                </a:extLst>
              </a:tr>
              <a:tr h="888098">
                <a:tc>
                  <a:txBody>
                    <a:bodyPr/>
                    <a:lstStyle/>
                    <a:p>
                      <a:pPr>
                        <a:lnSpc>
                          <a:spcPct val="115000"/>
                        </a:lnSpc>
                        <a:spcAft>
                          <a:spcPts val="300"/>
                        </a:spcAft>
                      </a:pPr>
                      <a:r>
                        <a:rPr lang="en-US" sz="2200">
                          <a:solidFill>
                            <a:srgbClr val="FFFF00"/>
                          </a:solidFill>
                          <a:effectLst/>
                          <a:latin typeface="Times New Roman" panose="02020603050405020304" pitchFamily="18" charset="0"/>
                          <a:cs typeface="Times New Roman" panose="02020603050405020304" pitchFamily="18" charset="0"/>
                        </a:rPr>
                        <a:t>Thời gian cần để khởi tạo hoặc thay đổi (Time-to-value)</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Lâu (vài tháng đến vài năm)</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Nhanh </a:t>
                      </a:r>
                    </a:p>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(vài giờ đến vài ngày)</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01357408"/>
                  </a:ext>
                </a:extLst>
              </a:tr>
              <a:tr h="472566">
                <a:tc>
                  <a:txBody>
                    <a:bodyPr/>
                    <a:lstStyle/>
                    <a:p>
                      <a:pPr>
                        <a:lnSpc>
                          <a:spcPct val="115000"/>
                        </a:lnSpc>
                        <a:spcAft>
                          <a:spcPts val="300"/>
                        </a:spcAft>
                      </a:pPr>
                      <a:r>
                        <a:rPr lang="en-US" sz="2200">
                          <a:solidFill>
                            <a:srgbClr val="FFFF00"/>
                          </a:solidFill>
                          <a:effectLst/>
                          <a:latin typeface="Times New Roman" panose="02020603050405020304" pitchFamily="18" charset="0"/>
                          <a:cs typeface="Times New Roman" panose="02020603050405020304" pitchFamily="18" charset="0"/>
                        </a:rPr>
                        <a:t>Định danh</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Không có/Một phần</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02551906"/>
                  </a:ext>
                </a:extLst>
              </a:tr>
              <a:tr h="472566">
                <a:tc>
                  <a:txBody>
                    <a:bodyPr/>
                    <a:lstStyle/>
                    <a:p>
                      <a:pP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Xác</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thực</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cs typeface="Times New Roman" panose="02020603050405020304" pitchFamily="18" charset="0"/>
                        </a:rPr>
                        <a:t>Không có/Một phần</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002060"/>
                          </a:solidFill>
                          <a:effectLst/>
                          <a:latin typeface="Times New Roman" panose="02020603050405020304" pitchFamily="18" charset="0"/>
                          <a:cs typeface="Times New Roman" panose="02020603050405020304" pitchFamily="18" charset="0"/>
                        </a:rPr>
                        <a:t>Có</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73720918"/>
                  </a:ext>
                </a:extLst>
              </a:tr>
            </a:tbl>
          </a:graphicData>
        </a:graphic>
      </p:graphicFrame>
      <p:sp>
        <p:nvSpPr>
          <p:cNvPr id="13" name="Content Placeholder 2"/>
          <p:cNvSpPr txBox="1">
            <a:spLocks/>
          </p:cNvSpPr>
          <p:nvPr/>
        </p:nvSpPr>
        <p:spPr>
          <a:xfrm>
            <a:off x="568630" y="1070268"/>
            <a:ext cx="11054739" cy="1580427"/>
          </a:xfrm>
          <a:prstGeom prst="rect">
            <a:avLst/>
          </a:prstGeo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2060"/>
                </a:solidFill>
                <a:latin typeface="Times New Roman" panose="02020603050405020304" pitchFamily="18" charset="0"/>
                <a:cs typeface="Times New Roman" panose="02020603050405020304" pitchFamily="18" charset="0"/>
              </a:rPr>
              <a:t>Một trong những thước đo:</a:t>
            </a:r>
          </a:p>
          <a:p>
            <a:r>
              <a:rPr lang="en-US" sz="2200">
                <a:solidFill>
                  <a:srgbClr val="002060"/>
                </a:solidFill>
                <a:latin typeface="Times New Roman" panose="02020603050405020304" pitchFamily="18" charset="0"/>
                <a:cs typeface="Times New Roman" panose="02020603050405020304" pitchFamily="18" charset="0"/>
              </a:rPr>
              <a:t>Chính của Chính phủ điện tử là số lượng dịch vụ hành chính công trực tuyến.</a:t>
            </a:r>
          </a:p>
          <a:p>
            <a:r>
              <a:rPr lang="en-US" sz="2200">
                <a:solidFill>
                  <a:srgbClr val="002060"/>
                </a:solidFill>
                <a:latin typeface="Times New Roman" panose="02020603050405020304" pitchFamily="18" charset="0"/>
                <a:cs typeface="Times New Roman" panose="02020603050405020304" pitchFamily="18" charset="0"/>
              </a:rPr>
              <a:t>Chính phủ số là số lượng dịch vụ hành chính công giảm đi, số lượng dịch vụ công mới, mang tính sáng tạo phục vụ xã hội tăng lên, nhờ công nghệ số và dữ liệu.</a:t>
            </a:r>
          </a:p>
        </p:txBody>
      </p:sp>
    </p:spTree>
    <p:extLst>
      <p:ext uri="{BB962C8B-B14F-4D97-AF65-F5344CB8AC3E}">
        <p14:creationId xmlns:p14="http://schemas.microsoft.com/office/powerpoint/2010/main" val="30295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Ngân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hàng</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Nhà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nước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tỉnh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Gia Lai</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89"/>
          <a:ext cx="10901098" cy="4134101"/>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34835">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240564">
                <a:tc>
                  <a:txBody>
                    <a:bodyPr/>
                    <a:lstStyle/>
                    <a:p>
                      <a:pPr marL="83820" marR="83185">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2025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2030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149/QĐ-</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TTg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22/01/2020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240564">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Đề án thanh toán không dùng tiền mặt tại Việt Nam giai đoạn 2021-2025 theo Quyết định số 1813/QĐ-TTg ngày 28/10/2021 của Thủ tướng Chính phủ </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25 và các năm tiếp theo</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7086410"/>
                  </a:ext>
                </a:extLst>
              </a:tr>
              <a:tr h="818138">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và triển khai hiệu quả các nhiệm vụ phát triển chuyển đổi số số tại Ngân hàng </a:t>
                      </a: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 nước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chi nhánh </a:t>
                      </a: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ỉ</a:t>
                      </a: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 Gia Lai</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vi-VN"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0337627"/>
                  </a:ext>
                </a:extLst>
              </a:tr>
            </a:tbl>
          </a:graphicData>
        </a:graphic>
      </p:graphicFrame>
    </p:spTree>
    <p:extLst>
      <p:ext uri="{BB962C8B-B14F-4D97-AF65-F5344CB8AC3E}">
        <p14:creationId xmlns:p14="http://schemas.microsoft.com/office/powerpoint/2010/main" val="25235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Cục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Hải</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quan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Gia Lai – Kon tum</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90"/>
          <a:ext cx="10901098" cy="3496792"/>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80361">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1753678">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2021 – 2030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862753">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7086410"/>
                  </a:ext>
                </a:extLst>
              </a:tr>
            </a:tbl>
          </a:graphicData>
        </a:graphic>
      </p:graphicFrame>
    </p:spTree>
    <p:extLst>
      <p:ext uri="{BB962C8B-B14F-4D97-AF65-F5344CB8AC3E}">
        <p14:creationId xmlns:p14="http://schemas.microsoft.com/office/powerpoint/2010/main" val="9737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Cục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Thuế</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tỉnh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Gia Lai</a:t>
            </a: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89"/>
          <a:ext cx="10901098" cy="4092537"/>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821135">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2051195">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thuế</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1220207">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các ứng dụng cốt lõi (ứng dụng Dịch vụ Thuế điện tử, ứng dụng Quản lý thuế tích hợp, các dịch vụ công trực tuyến trong lĩnh vực thuế tích hợp với dịch vụ công quốc gia)</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7086410"/>
                  </a:ext>
                </a:extLst>
              </a:tr>
            </a:tbl>
          </a:graphicData>
        </a:graphic>
      </p:graphicFrame>
    </p:spTree>
    <p:extLst>
      <p:ext uri="{BB962C8B-B14F-4D97-AF65-F5344CB8AC3E}">
        <p14:creationId xmlns:p14="http://schemas.microsoft.com/office/powerpoint/2010/main" val="1382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4101"/>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UBND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các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huyện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thị</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xã</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thành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phố</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2751608" y="915607"/>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atin typeface="Times New Roman" panose="02020603050405020304" pitchFamily="18" charset="0"/>
              <a:cs typeface="Times New Roman" panose="02020603050405020304" pitchFamily="18" charset="0"/>
            </a:endParaRPr>
          </a:p>
        </p:txBody>
      </p:sp>
      <p:sp>
        <p:nvSpPr>
          <p:cNvPr id="51" name="Content Placeholder 2"/>
          <p:cNvSpPr txBox="1">
            <a:spLocks/>
          </p:cNvSpPr>
          <p:nvPr/>
        </p:nvSpPr>
        <p:spPr>
          <a:xfrm>
            <a:off x="6291186" y="1030611"/>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37298B2-03F1-93F9-E893-1582A1389F63}"/>
              </a:ext>
            </a:extLst>
          </p:cNvPr>
          <p:cNvGraphicFramePr>
            <a:graphicFrameLocks noGrp="1"/>
          </p:cNvGraphicFramePr>
          <p:nvPr/>
        </p:nvGraphicFramePr>
        <p:xfrm>
          <a:off x="572089" y="1324589"/>
          <a:ext cx="10901098" cy="5046627"/>
        </p:xfrm>
        <a:graphic>
          <a:graphicData uri="http://schemas.openxmlformats.org/drawingml/2006/table">
            <a:tbl>
              <a:tblPr firstRow="1" bandRow="1">
                <a:tableStyleId>{5C22544A-7EE6-4342-B048-85BDC9FD1C3A}</a:tableStyleId>
              </a:tblPr>
              <a:tblGrid>
                <a:gridCol w="9410864">
                  <a:extLst>
                    <a:ext uri="{9D8B030D-6E8A-4147-A177-3AD203B41FA5}">
                      <a16:colId xmlns:a16="http://schemas.microsoft.com/office/drawing/2014/main" val="795757606"/>
                    </a:ext>
                  </a:extLst>
                </a:gridCol>
                <a:gridCol w="1490234">
                  <a:extLst>
                    <a:ext uri="{9D8B030D-6E8A-4147-A177-3AD203B41FA5}">
                      <a16:colId xmlns:a16="http://schemas.microsoft.com/office/drawing/2014/main" val="1354853945"/>
                    </a:ext>
                  </a:extLst>
                </a:gridCol>
              </a:tblGrid>
              <a:tr h="787797">
                <a:tc>
                  <a:txBody>
                    <a:bodyPr/>
                    <a:lstStyle/>
                    <a:p>
                      <a:pPr algn="ctr"/>
                      <a:r>
                        <a:rPr lang="en-US" sz="2200" dirty="0" err="1">
                          <a:solidFill>
                            <a:srgbClr val="FFFF00"/>
                          </a:solidFill>
                          <a:latin typeface="Times New Roman" panose="02020603050405020304" pitchFamily="18" charset="0"/>
                          <a:cs typeface="Times New Roman" panose="02020603050405020304" pitchFamily="18" charset="0"/>
                        </a:rPr>
                        <a:t>Nhiệm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vụ</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200" dirty="0" err="1">
                          <a:solidFill>
                            <a:srgbClr val="FFFF00"/>
                          </a:solidFill>
                          <a:latin typeface="Times New Roman" panose="02020603050405020304" pitchFamily="18" charset="0"/>
                          <a:cs typeface="Times New Roman" panose="02020603050405020304" pitchFamily="18" charset="0"/>
                        </a:rPr>
                        <a:t>Thời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gian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thực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hiện</a:t>
                      </a:r>
                      <a:endParaRPr lang="en-US" sz="2200"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90097200"/>
                  </a:ext>
                </a:extLst>
              </a:tr>
              <a:tr h="772041">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9746743"/>
                  </a:ext>
                </a:extLst>
              </a:tr>
              <a:tr h="772041">
                <a:tc>
                  <a:txBody>
                    <a:bodyPr/>
                    <a:lstStyle/>
                    <a:p>
                      <a:pPr marL="83820" marR="83185" algn="just">
                        <a:lnSpc>
                          <a:spcPct val="115000"/>
                        </a:lnSpc>
                        <a:spcBef>
                          <a:spcPts val="300"/>
                        </a:spcBef>
                        <a:spcAft>
                          <a:spcPts val="300"/>
                        </a:spcAft>
                        <a:tabLst>
                          <a:tab pos="978535" algn="l"/>
                        </a:tabLst>
                      </a:pPr>
                      <a:r>
                        <a:rPr lang="vi-VN"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Kế hoạch hỗ trợ các doanh nghiệp, các hộ dân quảng bá sản phẩm trên các sàn giao dịch điện tử có uy tín trong và ngoài nước</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74409963"/>
                  </a:ext>
                </a:extLst>
              </a:tr>
              <a:tr h="772041">
                <a:tc>
                  <a:txBody>
                    <a:bodyPr/>
                    <a:lstStyle/>
                    <a:p>
                      <a:pPr marL="83820" marR="83185" algn="just">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Tăng cường xây dựng các hệ thống hạ tầng và dịch vụ nhằm hỗ trợ phát triển thương mại điện tử</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92331591"/>
                  </a:ext>
                </a:extLst>
              </a:tr>
              <a:tr h="1170666">
                <a:tc>
                  <a:txBody>
                    <a:bodyPr/>
                    <a:lstStyle/>
                    <a:p>
                      <a:pPr marL="83820" marR="83185" algn="just">
                        <a:lnSpc>
                          <a:spcPct val="115000"/>
                        </a:lnSpc>
                        <a:spcBef>
                          <a:spcPts val="300"/>
                        </a:spcBef>
                        <a:spcAft>
                          <a:spcPts val="300"/>
                        </a:spcAft>
                        <a:tabLst>
                          <a:tab pos="978535" algn="l"/>
                        </a:tabLs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2022-2030</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6571701"/>
                  </a:ext>
                </a:extLst>
              </a:tr>
              <a:tr h="772041">
                <a:tc>
                  <a:txBody>
                    <a:bodyPr/>
                    <a:lstStyle/>
                    <a:p>
                      <a:pPr marL="83820" marR="83185">
                        <a:lnSpc>
                          <a:spcPct val="115000"/>
                        </a:lnSpc>
                        <a:spcBef>
                          <a:spcPts val="300"/>
                        </a:spcBef>
                        <a:spcAft>
                          <a:spcPts val="300"/>
                        </a:spcAft>
                        <a:tabLst>
                          <a:tab pos="978535" algn="l"/>
                        </a:tabLs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phát triển các hệ thống camera giám sát giao thông, trật tự an toàn xã hội</a:t>
                      </a:r>
                      <a:endParaRPr lang="en-US" sz="2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300"/>
                        </a:spcBef>
                        <a:spcAft>
                          <a:spcPts val="300"/>
                        </a:spcAft>
                      </a:pP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2022-2025</a:t>
                      </a:r>
                      <a:endParaRPr lang="en-US" sz="2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7086410"/>
                  </a:ext>
                </a:extLst>
              </a:tr>
            </a:tbl>
          </a:graphicData>
        </a:graphic>
      </p:graphicFrame>
    </p:spTree>
    <p:extLst>
      <p:ext uri="{BB962C8B-B14F-4D97-AF65-F5344CB8AC3E}">
        <p14:creationId xmlns:p14="http://schemas.microsoft.com/office/powerpoint/2010/main" val="306126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6314" y="-61405"/>
            <a:ext cx="5145686" cy="6737723"/>
          </a:xfrm>
        </p:spPr>
      </p:pic>
      <p:pic>
        <p:nvPicPr>
          <p:cNvPr id="7" name="Picture 6"/>
          <p:cNvPicPr>
            <a:picLocks noChangeAspect="1"/>
          </p:cNvPicPr>
          <p:nvPr/>
        </p:nvPicPr>
        <p:blipFill>
          <a:blip r:embed="rId3"/>
          <a:stretch>
            <a:fillRect/>
          </a:stretch>
        </p:blipFill>
        <p:spPr>
          <a:xfrm>
            <a:off x="0" y="3854001"/>
            <a:ext cx="7046314" cy="99022"/>
          </a:xfrm>
          <a:prstGeom prst="rect">
            <a:avLst/>
          </a:prstGeom>
        </p:spPr>
      </p:pic>
      <p:sp>
        <p:nvSpPr>
          <p:cNvPr id="8" name="Rectangle 7"/>
          <p:cNvSpPr/>
          <p:nvPr/>
        </p:nvSpPr>
        <p:spPr>
          <a:xfrm>
            <a:off x="180096" y="3014918"/>
            <a:ext cx="5593529" cy="707886"/>
          </a:xfrm>
          <a:prstGeom prst="rect">
            <a:avLst/>
          </a:prstGeom>
          <a:noFill/>
        </p:spPr>
        <p:txBody>
          <a:bodyPr wrap="square" lIns="91440" tIns="45720" rIns="91440" bIns="45720">
            <a:spAutoFit/>
          </a:bodyPr>
          <a:lstStyle/>
          <a:p>
            <a:pPr algn="ctr"/>
            <a:r>
              <a:rPr lang="en-US" sz="4000" b="1" i="1" spc="50">
                <a:ln w="9525" cmpd="sng">
                  <a:solidFill>
                    <a:schemeClr val="accent1"/>
                  </a:solidFill>
                  <a:prstDash val="solid"/>
                </a:ln>
                <a:solidFill>
                  <a:srgbClr val="70AD47">
                    <a:tint val="1000"/>
                  </a:srgbClr>
                </a:solidFill>
                <a:effectLst>
                  <a:glow rad="38100">
                    <a:schemeClr val="accent1">
                      <a:alpha val="40000"/>
                    </a:schemeClr>
                  </a:glow>
                </a:effectLst>
              </a:rPr>
              <a:t>TRÂN TRỌNG CẢM ƠN</a:t>
            </a:r>
            <a:endParaRPr lang="en-US" sz="4000" b="1" i="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5568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Khác</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nhau</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giữa</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điện</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tử</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và</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Chính</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phủ</a:t>
            </a:r>
            <a:r>
              <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 </a:t>
            </a:r>
            <a:r>
              <a:rPr lang="en-US" altLang="en-US" sz="2400" b="1" dirty="0" err="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số</a:t>
            </a:r>
            <a:endParaRPr lang="en-US" altLang="en-US" sz="2400" b="1" dirty="0">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757468"/>
              </p:ext>
            </p:extLst>
          </p:nvPr>
        </p:nvGraphicFramePr>
        <p:xfrm>
          <a:off x="495447" y="1676400"/>
          <a:ext cx="11054739" cy="3735558"/>
        </p:xfrm>
        <a:graphic>
          <a:graphicData uri="http://schemas.openxmlformats.org/drawingml/2006/table">
            <a:tbl>
              <a:tblPr firstRow="1" firstCol="1" bandRow="1">
                <a:tableStyleId>{5C22544A-7EE6-4342-B048-85BDC9FD1C3A}</a:tableStyleId>
              </a:tblPr>
              <a:tblGrid>
                <a:gridCol w="3203717">
                  <a:extLst>
                    <a:ext uri="{9D8B030D-6E8A-4147-A177-3AD203B41FA5}">
                      <a16:colId xmlns:a16="http://schemas.microsoft.com/office/drawing/2014/main" val="156152548"/>
                    </a:ext>
                  </a:extLst>
                </a:gridCol>
                <a:gridCol w="3990109">
                  <a:extLst>
                    <a:ext uri="{9D8B030D-6E8A-4147-A177-3AD203B41FA5}">
                      <a16:colId xmlns:a16="http://schemas.microsoft.com/office/drawing/2014/main" val="242647007"/>
                    </a:ext>
                  </a:extLst>
                </a:gridCol>
                <a:gridCol w="3860913">
                  <a:extLst>
                    <a:ext uri="{9D8B030D-6E8A-4147-A177-3AD203B41FA5}">
                      <a16:colId xmlns:a16="http://schemas.microsoft.com/office/drawing/2014/main" val="1216986673"/>
                    </a:ext>
                  </a:extLst>
                </a:gridCol>
              </a:tblGrid>
              <a:tr h="794933">
                <a:tc>
                  <a:txBody>
                    <a:bodyPr/>
                    <a:lstStyle/>
                    <a:p>
                      <a:pPr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Tiêu</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chí</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Dịch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vụ</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trực</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tuyến</a:t>
                      </a:r>
                      <a:r>
                        <a:rPr lang="en-US" sz="2200" dirty="0">
                          <a:solidFill>
                            <a:srgbClr val="FFFF00"/>
                          </a:solidFill>
                          <a:effectLst/>
                          <a:latin typeface="Times New Roman" panose="02020603050405020304" pitchFamily="18" charset="0"/>
                          <a:cs typeface="Times New Roman" panose="02020603050405020304" pitchFamily="18" charset="0"/>
                        </a:rPr>
                        <a:t> (Online Service)</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FFFF00"/>
                          </a:solidFill>
                          <a:effectLst/>
                          <a:latin typeface="Times New Roman" panose="02020603050405020304" pitchFamily="18" charset="0"/>
                          <a:cs typeface="Times New Roman" panose="02020603050405020304" pitchFamily="18" charset="0"/>
                        </a:rPr>
                        <a:t>Dịch</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vụ</a:t>
                      </a:r>
                      <a:r>
                        <a:rPr lang="en-US" sz="2200" dirty="0">
                          <a:solidFill>
                            <a:srgbClr val="FFFF00"/>
                          </a:solidFill>
                          <a:effectLst/>
                          <a:latin typeface="Times New Roman" panose="02020603050405020304" pitchFamily="18" charset="0"/>
                          <a:cs typeface="Times New Roman" panose="02020603050405020304" pitchFamily="18" charset="0"/>
                        </a:rPr>
                        <a:t> </a:t>
                      </a:r>
                      <a:r>
                        <a:rPr lang="en-US" sz="2200" dirty="0" err="1">
                          <a:solidFill>
                            <a:srgbClr val="FFFF00"/>
                          </a:solidFill>
                          <a:effectLst/>
                          <a:latin typeface="Times New Roman" panose="02020603050405020304" pitchFamily="18" charset="0"/>
                          <a:cs typeface="Times New Roman" panose="02020603050405020304" pitchFamily="18" charset="0"/>
                        </a:rPr>
                        <a:t>số</a:t>
                      </a:r>
                      <a:endParaRPr lang="en-US" sz="2200" dirty="0">
                        <a:solidFill>
                          <a:srgbClr val="FFFF00"/>
                        </a:solidFill>
                        <a:effectLst/>
                        <a:latin typeface="Times New Roman" panose="02020603050405020304" pitchFamily="18" charset="0"/>
                        <a:cs typeface="Times New Roman" panose="02020603050405020304" pitchFamily="18" charset="0"/>
                      </a:endParaRPr>
                    </a:p>
                    <a:p>
                      <a:pPr indent="-1270" algn="ctr">
                        <a:lnSpc>
                          <a:spcPct val="115000"/>
                        </a:lnSpc>
                        <a:spcAft>
                          <a:spcPts val="300"/>
                        </a:spcAft>
                      </a:pPr>
                      <a:r>
                        <a:rPr lang="en-US" sz="2200" dirty="0">
                          <a:solidFill>
                            <a:srgbClr val="FFFF00"/>
                          </a:solidFill>
                          <a:effectLst/>
                          <a:latin typeface="Times New Roman" panose="02020603050405020304" pitchFamily="18" charset="0"/>
                          <a:cs typeface="Times New Roman" panose="02020603050405020304" pitchFamily="18" charset="0"/>
                        </a:rPr>
                        <a:t>(Digital Service)</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09453419"/>
                  </a:ext>
                </a:extLst>
              </a:tr>
              <a:tr h="888098">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Thanh toán</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p>
                  </a:txBody>
                  <a:tcPr anchor="ctr"/>
                </a:tc>
                <a:extLst>
                  <a:ext uri="{0D108BD9-81ED-4DB2-BD59-A6C34878D82A}">
                    <a16:rowId xmlns:a16="http://schemas.microsoft.com/office/drawing/2014/main" val="3453599320"/>
                  </a:ext>
                </a:extLst>
              </a:tr>
              <a:tr h="888098">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Mô hình công nghệ</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Servers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Information System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Local Data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Online Services</a:t>
                      </a: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Cloud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Platform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Global Data </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Digital Services</a:t>
                      </a:r>
                    </a:p>
                  </a:txBody>
                  <a:tcPr anchor="ctr"/>
                </a:tc>
                <a:extLst>
                  <a:ext uri="{0D108BD9-81ED-4DB2-BD59-A6C34878D82A}">
                    <a16:rowId xmlns:a16="http://schemas.microsoft.com/office/drawing/2014/main" val="3501357408"/>
                  </a:ext>
                </a:extLst>
              </a:tr>
              <a:tr h="616973">
                <a:tc>
                  <a:txBody>
                    <a:bodyPr/>
                    <a:lstStyle/>
                    <a:p>
                      <a:pPr>
                        <a:lnSpc>
                          <a:spcPct val="115000"/>
                        </a:lnSpc>
                        <a:spcAft>
                          <a:spcPts val="300"/>
                        </a:spcAft>
                      </a:pPr>
                      <a:r>
                        <a:rPr lang="en-US" sz="2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Kênh truy cập</a:t>
                      </a:r>
                      <a:endParaRPr lang="en-US" sz="22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Trang web</a:t>
                      </a: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Mọi kênh</a:t>
                      </a:r>
                    </a:p>
                  </a:txBody>
                  <a:tcPr anchor="ctr"/>
                </a:tc>
                <a:extLst>
                  <a:ext uri="{0D108BD9-81ED-4DB2-BD59-A6C34878D82A}">
                    <a16:rowId xmlns:a16="http://schemas.microsoft.com/office/drawing/2014/main" val="4102551906"/>
                  </a:ext>
                </a:extLst>
              </a:tr>
              <a:tr h="472566">
                <a:tc>
                  <a:txBody>
                    <a:bodyPr/>
                    <a:lstStyle/>
                    <a:p>
                      <a:pPr>
                        <a:lnSpc>
                          <a:spcPct val="115000"/>
                        </a:lnSpc>
                        <a:spcAft>
                          <a:spcPts val="300"/>
                        </a:spcAft>
                      </a:pP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indent="-1270" algn="ctr">
                        <a:lnSpc>
                          <a:spcPct val="115000"/>
                        </a:lnSpc>
                        <a:spcAft>
                          <a:spcPts val="300"/>
                        </a:spcAft>
                      </a:pPr>
                      <a:r>
                        <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 cửa</a:t>
                      </a:r>
                    </a:p>
                  </a:txBody>
                  <a:tcPr anchor="ctr"/>
                </a:tc>
                <a:tc>
                  <a:txBody>
                    <a:bodyPr/>
                    <a:lstStyle/>
                    <a:p>
                      <a:pPr indent="-1270" algn="ctr">
                        <a:lnSpc>
                          <a:spcPct val="115000"/>
                        </a:lnSpc>
                        <a:spcAft>
                          <a:spcPts val="300"/>
                        </a:spcAft>
                      </a:pP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73720918"/>
                  </a:ext>
                </a:extLst>
              </a:tr>
            </a:tbl>
          </a:graphicData>
        </a:graphic>
      </p:graphicFrame>
    </p:spTree>
    <p:extLst>
      <p:ext uri="{BB962C8B-B14F-4D97-AF65-F5344CB8AC3E}">
        <p14:creationId xmlns:p14="http://schemas.microsoft.com/office/powerpoint/2010/main" val="38270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2. Kinh tế số</a:t>
            </a: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sp>
        <p:nvSpPr>
          <p:cNvPr id="11" name="Content Placeholder 2"/>
          <p:cNvSpPr>
            <a:spLocks noGrp="1"/>
          </p:cNvSpPr>
          <p:nvPr>
            <p:ph idx="1"/>
          </p:nvPr>
        </p:nvSpPr>
        <p:spPr>
          <a:xfrm>
            <a:off x="367833" y="1958151"/>
            <a:ext cx="6047235" cy="3301706"/>
          </a:xfr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marL="0" indent="0" algn="just">
              <a:buNone/>
            </a:pPr>
            <a:r>
              <a:rPr lang="en-US" sz="2400" i="1" dirty="0" err="1">
                <a:solidFill>
                  <a:srgbClr val="002060"/>
                </a:solidFill>
                <a:latin typeface="Times New Roman" panose="02020603050405020304" pitchFamily="18" charset="0"/>
                <a:cs typeface="Times New Roman" panose="02020603050405020304" pitchFamily="18" charset="0"/>
              </a:rPr>
              <a:t>Kinh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số</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nền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kinh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hoạt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động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kinh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bằng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công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nghệ</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số</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nền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tảng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số</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đặc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các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giao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dịch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điện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tử</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tiến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hành</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trên</a:t>
            </a:r>
            <a:r>
              <a:rPr lang="en-US" sz="2400" i="1" dirty="0">
                <a:solidFill>
                  <a:srgbClr val="002060"/>
                </a:solidFill>
                <a:latin typeface="Times New Roman" panose="02020603050405020304" pitchFamily="18" charset="0"/>
                <a:cs typeface="Times New Roman" panose="02020603050405020304" pitchFamily="18" charset="0"/>
              </a:rPr>
              <a:t> internet</a:t>
            </a:r>
            <a:r>
              <a:rPr lang="en-US" sz="2400" dirty="0">
                <a:solidFill>
                  <a:srgbClr val="002060"/>
                </a:solidFill>
                <a:latin typeface="Times New Roman" panose="02020603050405020304" pitchFamily="18" charset="0"/>
                <a:cs typeface="Times New Roman" panose="02020603050405020304" pitchFamily="18" charset="0"/>
              </a:rPr>
              <a:t>.</a:t>
            </a:r>
          </a:p>
          <a:p>
            <a:pPr algn="just"/>
            <a:r>
              <a:rPr lang="en-US" sz="2200" dirty="0" err="1">
                <a:solidFill>
                  <a:srgbClr val="002060"/>
                </a:solidFill>
                <a:latin typeface="Times New Roman" panose="02020603050405020304" pitchFamily="18" charset="0"/>
                <a:cs typeface="Times New Roman" panose="02020603050405020304" pitchFamily="18" charset="0"/>
              </a:rPr>
              <a:t>Kinh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số</a:t>
            </a:r>
            <a:r>
              <a:rPr lang="en-US" sz="2200" dirty="0">
                <a:solidFill>
                  <a:srgbClr val="002060"/>
                </a:solidFill>
                <a:latin typeface="Times New Roman" panose="02020603050405020304" pitchFamily="18" charset="0"/>
                <a:cs typeface="Times New Roman" panose="02020603050405020304" pitchFamily="18" charset="0"/>
              </a:rPr>
              <a:t> bao </a:t>
            </a:r>
            <a:r>
              <a:rPr lang="en-US" sz="2200" dirty="0" err="1">
                <a:solidFill>
                  <a:srgbClr val="002060"/>
                </a:solidFill>
                <a:latin typeface="Times New Roman" panose="02020603050405020304" pitchFamily="18" charset="0"/>
                <a:cs typeface="Times New Roman" panose="02020603050405020304" pitchFamily="18" charset="0"/>
              </a:rPr>
              <a:t>gồm</a:t>
            </a:r>
            <a:r>
              <a:rPr lang="en-US" sz="2200" dirty="0">
                <a:solidFill>
                  <a:srgbClr val="002060"/>
                </a:solidFill>
                <a:latin typeface="Times New Roman" panose="02020603050405020304" pitchFamily="18" charset="0"/>
                <a:cs typeface="Times New Roman" panose="02020603050405020304" pitchFamily="18" charset="0"/>
              </a:rPr>
              <a:t> 3 </a:t>
            </a:r>
            <a:r>
              <a:rPr lang="en-US" sz="2200" dirty="0" err="1">
                <a:solidFill>
                  <a:srgbClr val="002060"/>
                </a:solidFill>
                <a:latin typeface="Times New Roman" panose="02020603050405020304" pitchFamily="18" charset="0"/>
                <a:cs typeface="Times New Roman" panose="02020603050405020304" pitchFamily="18" charset="0"/>
              </a:rPr>
              <a:t>cấu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phần</a:t>
            </a:r>
            <a:r>
              <a:rPr lang="en-US" sz="2200" dirty="0">
                <a:solidFill>
                  <a:srgbClr val="002060"/>
                </a:solidFill>
                <a:latin typeface="Times New Roman" panose="02020603050405020304" pitchFamily="18" charset="0"/>
                <a:cs typeface="Times New Roman" panose="02020603050405020304" pitchFamily="18" charset="0"/>
              </a:rPr>
              <a:t>:</a:t>
            </a:r>
          </a:p>
          <a:p>
            <a:pPr marL="0" indent="0" algn="just">
              <a:buNone/>
            </a:pPr>
            <a:r>
              <a:rPr lang="en-US" sz="2200" dirty="0">
                <a:solidFill>
                  <a:srgbClr val="002060"/>
                </a:solidFill>
                <a:latin typeface="Times New Roman" panose="02020603050405020304" pitchFamily="18" charset="0"/>
                <a:cs typeface="Times New Roman" panose="02020603050405020304" pitchFamily="18" charset="0"/>
              </a:rPr>
              <a:t> 1. </a:t>
            </a:r>
            <a:r>
              <a:rPr lang="en-US" sz="2200" dirty="0" err="1">
                <a:solidFill>
                  <a:srgbClr val="002060"/>
                </a:solidFill>
                <a:latin typeface="Times New Roman" panose="02020603050405020304" pitchFamily="18" charset="0"/>
                <a:cs typeface="Times New Roman" panose="02020603050405020304" pitchFamily="18" charset="0"/>
              </a:rPr>
              <a:t>Kinh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số</a:t>
            </a:r>
            <a:r>
              <a:rPr lang="en-US" sz="2200" dirty="0">
                <a:solidFill>
                  <a:srgbClr val="002060"/>
                </a:solidFill>
                <a:latin typeface="Times New Roman" panose="02020603050405020304" pitchFamily="18" charset="0"/>
                <a:cs typeface="Times New Roman" panose="02020603050405020304" pitchFamily="18" charset="0"/>
              </a:rPr>
              <a:t> ICT/VT.</a:t>
            </a:r>
          </a:p>
          <a:p>
            <a:pPr marL="0" indent="0" algn="just">
              <a:buNone/>
            </a:pPr>
            <a:r>
              <a:rPr lang="en-US" sz="2200" dirty="0">
                <a:solidFill>
                  <a:srgbClr val="002060"/>
                </a:solidFill>
                <a:latin typeface="Times New Roman" panose="02020603050405020304" pitchFamily="18" charset="0"/>
                <a:cs typeface="Times New Roman" panose="02020603050405020304" pitchFamily="18" charset="0"/>
              </a:rPr>
              <a:t> 2. </a:t>
            </a:r>
            <a:r>
              <a:rPr lang="en-US" sz="2200" dirty="0" err="1">
                <a:solidFill>
                  <a:srgbClr val="002060"/>
                </a:solidFill>
                <a:latin typeface="Times New Roman" panose="02020603050405020304" pitchFamily="18" charset="0"/>
                <a:cs typeface="Times New Roman" panose="02020603050405020304" pitchFamily="18" charset="0"/>
              </a:rPr>
              <a:t>Kinh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số</a:t>
            </a:r>
            <a:r>
              <a:rPr lang="en-US" sz="2200" dirty="0">
                <a:solidFill>
                  <a:srgbClr val="002060"/>
                </a:solidFill>
                <a:latin typeface="Times New Roman" panose="02020603050405020304" pitchFamily="18" charset="0"/>
                <a:cs typeface="Times New Roman" panose="02020603050405020304" pitchFamily="18" charset="0"/>
              </a:rPr>
              <a:t> Internet/</a:t>
            </a:r>
            <a:r>
              <a:rPr lang="en-US" sz="2200" dirty="0" err="1">
                <a:solidFill>
                  <a:srgbClr val="002060"/>
                </a:solidFill>
                <a:latin typeface="Times New Roman" panose="02020603050405020304" pitchFamily="18" charset="0"/>
                <a:cs typeface="Times New Roman" panose="02020603050405020304" pitchFamily="18" charset="0"/>
              </a:rPr>
              <a:t>nền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tảng</a:t>
            </a:r>
            <a:r>
              <a:rPr lang="en-US" sz="2200" dirty="0">
                <a:solidFill>
                  <a:srgbClr val="002060"/>
                </a:solidFill>
                <a:latin typeface="Times New Roman" panose="02020603050405020304" pitchFamily="18" charset="0"/>
                <a:cs typeface="Times New Roman" panose="02020603050405020304" pitchFamily="18" charset="0"/>
              </a:rPr>
              <a:t>. </a:t>
            </a:r>
          </a:p>
          <a:p>
            <a:pPr marL="0" indent="0" algn="just">
              <a:buNone/>
            </a:pPr>
            <a:r>
              <a:rPr lang="en-US" sz="2200" dirty="0">
                <a:solidFill>
                  <a:srgbClr val="002060"/>
                </a:solidFill>
                <a:latin typeface="Times New Roman" panose="02020603050405020304" pitchFamily="18" charset="0"/>
                <a:cs typeface="Times New Roman" panose="02020603050405020304" pitchFamily="18" charset="0"/>
              </a:rPr>
              <a:t> 3. </a:t>
            </a:r>
            <a:r>
              <a:rPr lang="en-US" sz="2200" dirty="0" err="1">
                <a:solidFill>
                  <a:srgbClr val="002060"/>
                </a:solidFill>
                <a:latin typeface="Times New Roman" panose="02020603050405020304" pitchFamily="18" charset="0"/>
                <a:cs typeface="Times New Roman" panose="02020603050405020304" pitchFamily="18" charset="0"/>
              </a:rPr>
              <a:t>Kinh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số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ngành</a:t>
            </a:r>
            <a:r>
              <a:rPr lang="en-US" sz="2200" dirty="0">
                <a:solidFill>
                  <a:srgbClr val="002060"/>
                </a:solidFill>
                <a:latin typeface="Times New Roman" panose="02020603050405020304" pitchFamily="18" charset="0"/>
                <a:cs typeface="Times New Roman" panose="02020603050405020304" pitchFamily="18" charset="0"/>
              </a:rPr>
              <a:t>/</a:t>
            </a:r>
            <a:r>
              <a:rPr lang="en-US" sz="2200" dirty="0" err="1">
                <a:solidFill>
                  <a:srgbClr val="002060"/>
                </a:solidFill>
                <a:latin typeface="Times New Roman" panose="02020603050405020304" pitchFamily="18" charset="0"/>
                <a:cs typeface="Times New Roman" panose="02020603050405020304" pitchFamily="18" charset="0"/>
              </a:rPr>
              <a:t>lĩnh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vực</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742" y="978719"/>
            <a:ext cx="5231039" cy="26629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761" y="3707951"/>
            <a:ext cx="5242979" cy="3103812"/>
          </a:xfrm>
          <a:prstGeom prst="rect">
            <a:avLst/>
          </a:prstGeom>
        </p:spPr>
      </p:pic>
    </p:spTree>
    <p:extLst>
      <p:ext uri="{BB962C8B-B14F-4D97-AF65-F5344CB8AC3E}">
        <p14:creationId xmlns:p14="http://schemas.microsoft.com/office/powerpoint/2010/main" val="19444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780"/>
            <a:ext cx="12192000" cy="461665"/>
          </a:xfrm>
          <a:prstGeom prst="rect">
            <a:avLst/>
          </a:prstGeom>
          <a:solidFill>
            <a:schemeClr val="accent5">
              <a:lumMod val="75000"/>
            </a:schemeClr>
          </a:solidFill>
        </p:spPr>
        <p:txBody>
          <a:bodyPr wrap="square" lIns="91440" tIns="45720" rIns="91440" bIns="45720">
            <a:spAutoFit/>
          </a:bodyPr>
          <a:lstStyle/>
          <a:p>
            <a:pPr algn="ctr" eaLnBrk="0" hangingPunct="0"/>
            <a:r>
              <a:rPr lang="en-US" altLang="en-US" sz="2400" b="1">
                <a:ln w="12700" cmpd="sng">
                  <a:solidFill>
                    <a:schemeClr val="accent4"/>
                  </a:solidFill>
                  <a:prstDash val="solid"/>
                </a:ln>
                <a:solidFill>
                  <a:srgbClr val="FFFF00"/>
                </a:solidFill>
                <a:latin typeface="Times New Roman" panose="02020603050405020304" pitchFamily="18" charset="0"/>
                <a:cs typeface="Times New Roman" panose="02020603050405020304" pitchFamily="18" charset="0"/>
              </a:rPr>
              <a:t>3. Xã hội số</a:t>
            </a:r>
          </a:p>
        </p:txBody>
      </p:sp>
      <p:sp>
        <p:nvSpPr>
          <p:cNvPr id="50" name="Content Placeholder 2"/>
          <p:cNvSpPr txBox="1">
            <a:spLocks/>
          </p:cNvSpPr>
          <p:nvPr/>
        </p:nvSpPr>
        <p:spPr>
          <a:xfrm>
            <a:off x="6378526" y="1213495"/>
            <a:ext cx="5647006"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p>
        </p:txBody>
      </p:sp>
      <p:sp>
        <p:nvSpPr>
          <p:cNvPr id="51" name="Content Placeholder 2"/>
          <p:cNvSpPr txBox="1">
            <a:spLocks/>
          </p:cNvSpPr>
          <p:nvPr/>
        </p:nvSpPr>
        <p:spPr>
          <a:xfrm>
            <a:off x="6431866" y="1213495"/>
            <a:ext cx="5328725" cy="504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70C0"/>
              </a:solidFill>
            </a:endParaRPr>
          </a:p>
          <a:p>
            <a:pPr algn="just"/>
            <a:endParaRPr lang="en-US"/>
          </a:p>
        </p:txBody>
      </p:sp>
      <p:sp>
        <p:nvSpPr>
          <p:cNvPr id="16" name="Content Placeholder 2"/>
          <p:cNvSpPr txBox="1">
            <a:spLocks/>
          </p:cNvSpPr>
          <p:nvPr/>
        </p:nvSpPr>
        <p:spPr>
          <a:xfrm>
            <a:off x="495447" y="3892730"/>
            <a:ext cx="6101295" cy="2599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solidFill>
                <a:srgbClr val="002060"/>
              </a:solidFill>
              <a:latin typeface="Times New Roman" panose="02020603050405020304" pitchFamily="18" charset="0"/>
              <a:cs typeface="Times New Roman" panose="02020603050405020304" pitchFamily="18" charset="0"/>
            </a:endParaRPr>
          </a:p>
        </p:txBody>
      </p:sp>
      <p:sp>
        <p:nvSpPr>
          <p:cNvPr id="11" name="Content Placeholder 2"/>
          <p:cNvSpPr>
            <a:spLocks noGrp="1"/>
          </p:cNvSpPr>
          <p:nvPr>
            <p:ph idx="1"/>
          </p:nvPr>
        </p:nvSpPr>
        <p:spPr>
          <a:xfrm>
            <a:off x="163816" y="1324460"/>
            <a:ext cx="6538143" cy="4037308"/>
          </a:xfrm>
          <a:gradFill>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p:spPr>
        <p:txBody>
          <a:bodyPr>
            <a:noAutofit/>
          </a:bodyPr>
          <a:lstStyle/>
          <a:p>
            <a:pPr marL="0" indent="0" algn="just">
              <a:buNone/>
            </a:pPr>
            <a:r>
              <a:rPr lang="en-US" sz="2400" i="1">
                <a:solidFill>
                  <a:srgbClr val="002060"/>
                </a:solidFill>
                <a:latin typeface="Times New Roman" panose="02020603050405020304" pitchFamily="18" charset="0"/>
                <a:cs typeface="Times New Roman" panose="02020603050405020304" pitchFamily="18" charset="0"/>
              </a:rPr>
              <a:t>Xã hội số được đặc trưng bởi 7 tiêu chí cơ bản:</a:t>
            </a:r>
          </a:p>
          <a:p>
            <a:pPr algn="just"/>
            <a:r>
              <a:rPr lang="en-US" sz="2200">
                <a:solidFill>
                  <a:srgbClr val="002060"/>
                </a:solidFill>
                <a:latin typeface="Times New Roman" panose="02020603050405020304" pitchFamily="18" charset="0"/>
                <a:cs typeface="Times New Roman" panose="02020603050405020304" pitchFamily="18" charset="0"/>
              </a:rPr>
              <a:t>Danh tính số và nền tảng định danh, xác thực điện tử</a:t>
            </a:r>
          </a:p>
          <a:p>
            <a:pPr algn="just"/>
            <a:r>
              <a:rPr lang="en-US" sz="2200">
                <a:solidFill>
                  <a:srgbClr val="002060"/>
                </a:solidFill>
                <a:latin typeface="Times New Roman" panose="02020603050405020304" pitchFamily="18" charset="0"/>
                <a:cs typeface="Times New Roman" panose="02020603050405020304" pitchFamily="18" charset="0"/>
              </a:rPr>
              <a:t>Khả năng kết nối mạng của người dân</a:t>
            </a:r>
          </a:p>
          <a:p>
            <a:pPr algn="just"/>
            <a:r>
              <a:rPr lang="en-US" sz="2200">
                <a:solidFill>
                  <a:srgbClr val="002060"/>
                </a:solidFill>
                <a:latin typeface="Times New Roman" panose="02020603050405020304" pitchFamily="18" charset="0"/>
                <a:cs typeface="Times New Roman" panose="02020603050405020304" pitchFamily="18" charset="0"/>
              </a:rPr>
              <a:t>Phong cách số, phương tiện số của người dân</a:t>
            </a:r>
          </a:p>
          <a:p>
            <a:pPr algn="just"/>
            <a:r>
              <a:rPr lang="en-US" sz="2200">
                <a:solidFill>
                  <a:srgbClr val="002060"/>
                </a:solidFill>
                <a:latin typeface="Times New Roman" panose="02020603050405020304" pitchFamily="18" charset="0"/>
                <a:cs typeface="Times New Roman" panose="02020603050405020304" pitchFamily="18" charset="0"/>
              </a:rPr>
              <a:t>Mức độ sử dụng dịch vụ trên mạng internet của người dân</a:t>
            </a:r>
          </a:p>
          <a:p>
            <a:pPr algn="just"/>
            <a:r>
              <a:rPr lang="en-US" sz="2200">
                <a:solidFill>
                  <a:srgbClr val="002060"/>
                </a:solidFill>
                <a:latin typeface="Times New Roman" panose="02020603050405020304" pitchFamily="18" charset="0"/>
                <a:cs typeface="Times New Roman" panose="02020603050405020304" pitchFamily="18" charset="0"/>
              </a:rPr>
              <a:t>Mức độ sử dụng dịch vụ công trực tuyến của người dân</a:t>
            </a:r>
          </a:p>
          <a:p>
            <a:pPr algn="just"/>
            <a:r>
              <a:rPr lang="en-US" sz="2200">
                <a:solidFill>
                  <a:srgbClr val="002060"/>
                </a:solidFill>
                <a:latin typeface="Times New Roman" panose="02020603050405020304" pitchFamily="18" charset="0"/>
                <a:cs typeface="Times New Roman" panose="02020603050405020304" pitchFamily="18" charset="0"/>
              </a:rPr>
              <a:t>Kỹ năng số, nhân lực số và giáo dục điện tử</a:t>
            </a:r>
          </a:p>
          <a:p>
            <a:pPr algn="just"/>
            <a:r>
              <a:rPr lang="en-US" sz="2200">
                <a:solidFill>
                  <a:srgbClr val="002060"/>
                </a:solidFill>
                <a:latin typeface="Times New Roman" panose="02020603050405020304" pitchFamily="18" charset="0"/>
                <a:cs typeface="Times New Roman" panose="02020603050405020304" pitchFamily="18" charset="0"/>
              </a:rPr>
              <a:t>Y tế điện tử, tư vấn sức khoẻ qua mạng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711" y="1578651"/>
            <a:ext cx="5247473" cy="3528926"/>
          </a:xfrm>
          <a:prstGeom prst="rect">
            <a:avLst/>
          </a:prstGeom>
        </p:spPr>
      </p:pic>
    </p:spTree>
    <p:extLst>
      <p:ext uri="{BB962C8B-B14F-4D97-AF65-F5344CB8AC3E}">
        <p14:creationId xmlns:p14="http://schemas.microsoft.com/office/powerpoint/2010/main" val="31278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fade">
                                      <p:cBhvr>
                                        <p:cTn id="4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0040" y="2803640"/>
            <a:ext cx="10058399" cy="1200329"/>
          </a:xfrm>
          <a:prstGeom prst="rect">
            <a:avLst/>
          </a:prstGeom>
          <a:noFill/>
        </p:spPr>
        <p:txBody>
          <a:bodyPr wrap="square" lIns="91440" tIns="45720" rIns="91440" bIns="45720">
            <a:spAutoFit/>
          </a:bodyPr>
          <a:lstStyle/>
          <a:p>
            <a:pPr algn="ctr" eaLnBrk="0" hangingPunct="0"/>
            <a:r>
              <a:rPr lang="en-US" altLang="en-US" sz="3600" b="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II. CHƯƠNG TRÌNH CHUYỂN ĐỔI SỐ </a:t>
            </a:r>
          </a:p>
          <a:p>
            <a:pPr algn="ctr" eaLnBrk="0" hangingPunct="0"/>
            <a:r>
              <a:rPr lang="en-US" altLang="en-US" sz="3600" b="1">
                <a:ln w="12700" cmpd="sng">
                  <a:solidFill>
                    <a:schemeClr val="accent4"/>
                  </a:solidFill>
                  <a:prstDash val="solid"/>
                </a:ln>
                <a:solidFill>
                  <a:schemeClr val="bg1"/>
                </a:solidFill>
                <a:latin typeface="Times New Roman" panose="02020603050405020304" pitchFamily="18" charset="0"/>
                <a:cs typeface="Times New Roman" panose="02020603050405020304" pitchFamily="18" charset="0"/>
              </a:rPr>
              <a:t>TỈNH GIA LAI</a:t>
            </a:r>
          </a:p>
        </p:txBody>
      </p:sp>
    </p:spTree>
    <p:extLst>
      <p:ext uri="{BB962C8B-B14F-4D97-AF65-F5344CB8AC3E}">
        <p14:creationId xmlns:p14="http://schemas.microsoft.com/office/powerpoint/2010/main" val="3218014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4170</TotalTime>
  <Words>5850</Words>
  <Application>Microsoft Office PowerPoint</Application>
  <PresentationFormat>Widescreen</PresentationFormat>
  <Paragraphs>499</Paragraphs>
  <Slides>54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Times New Roman</vt:lpstr>
      <vt:lpstr>Times New Roman (Headings)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trung le</cp:lastModifiedBy>
  <cp:revision>381</cp:revision>
  <dcterms:created xsi:type="dcterms:W3CDTF">2021-11-24T07:18:28Z</dcterms:created>
  <dcterms:modified xsi:type="dcterms:W3CDTF">2022-11-25T04:33:33Z</dcterms:modified>
</cp:coreProperties>
</file>